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2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326" r:id="rId3"/>
    <p:sldId id="327" r:id="rId4"/>
    <p:sldId id="328" r:id="rId5"/>
    <p:sldId id="258" r:id="rId6"/>
    <p:sldId id="259" r:id="rId7"/>
    <p:sldId id="261" r:id="rId8"/>
    <p:sldId id="262" r:id="rId9"/>
    <p:sldId id="263" r:id="rId10"/>
    <p:sldId id="264" r:id="rId11"/>
    <p:sldId id="270" r:id="rId12"/>
    <p:sldId id="266" r:id="rId13"/>
    <p:sldId id="267" r:id="rId14"/>
    <p:sldId id="271" r:id="rId15"/>
    <p:sldId id="268" r:id="rId16"/>
    <p:sldId id="269" r:id="rId17"/>
    <p:sldId id="272" r:id="rId18"/>
    <p:sldId id="273" r:id="rId19"/>
    <p:sldId id="282" r:id="rId20"/>
    <p:sldId id="283" r:id="rId21"/>
    <p:sldId id="321" r:id="rId22"/>
    <p:sldId id="322" r:id="rId23"/>
    <p:sldId id="284" r:id="rId24"/>
    <p:sldId id="285" r:id="rId25"/>
    <p:sldId id="286" r:id="rId26"/>
    <p:sldId id="287" r:id="rId27"/>
    <p:sldId id="323" r:id="rId28"/>
    <p:sldId id="324" r:id="rId29"/>
    <p:sldId id="288" r:id="rId30"/>
    <p:sldId id="290" r:id="rId31"/>
    <p:sldId id="289" r:id="rId32"/>
    <p:sldId id="293" r:id="rId33"/>
    <p:sldId id="292" r:id="rId34"/>
    <p:sldId id="315" r:id="rId35"/>
    <p:sldId id="291" r:id="rId36"/>
    <p:sldId id="314" r:id="rId37"/>
    <p:sldId id="294" r:id="rId38"/>
    <p:sldId id="319" r:id="rId39"/>
    <p:sldId id="318" r:id="rId40"/>
    <p:sldId id="320" r:id="rId41"/>
    <p:sldId id="296" r:id="rId42"/>
    <p:sldId id="306" r:id="rId43"/>
    <p:sldId id="298" r:id="rId44"/>
    <p:sldId id="297" r:id="rId45"/>
    <p:sldId id="310" r:id="rId46"/>
    <p:sldId id="311" r:id="rId47"/>
    <p:sldId id="299" r:id="rId48"/>
    <p:sldId id="300" r:id="rId49"/>
    <p:sldId id="301" r:id="rId50"/>
    <p:sldId id="304" r:id="rId51"/>
    <p:sldId id="305" r:id="rId52"/>
    <p:sldId id="316" r:id="rId53"/>
    <p:sldId id="317" r:id="rId54"/>
    <p:sldId id="308" r:id="rId55"/>
    <p:sldId id="31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34" autoAdjust="0"/>
  </p:normalViewPr>
  <p:slideViewPr>
    <p:cSldViewPr snapToGrid="0" snapToObjects="1">
      <p:cViewPr>
        <p:scale>
          <a:sx n="99" d="100"/>
          <a:sy n="99" d="100"/>
        </p:scale>
        <p:origin x="-1920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6FF0F-EB30-1E42-9446-3C85058054C4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2E5E2-3CED-8A46-9EAA-3D24BCBCE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0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2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r>
              <a:rPr lang="en-US" dirty="0" smtClean="0"/>
              <a:t>, Doug Cutting Co-Creator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is the </a:t>
            </a:r>
            <a:r>
              <a:rPr lang="en-US" dirty="0" smtClean="0"/>
              <a:t>– Architect at </a:t>
            </a:r>
            <a:r>
              <a:rPr lang="en-US" dirty="0" err="1" smtClean="0"/>
              <a:t>Cloudera</a:t>
            </a:r>
            <a:r>
              <a:rPr lang="en-US" dirty="0" smtClean="0"/>
              <a:t>. He pulled some people</a:t>
            </a:r>
            <a:r>
              <a:rPr lang="en-US" baseline="0" dirty="0" smtClean="0"/>
              <a:t> with him. </a:t>
            </a:r>
          </a:p>
          <a:p>
            <a:r>
              <a:rPr lang="en-US" baseline="0" dirty="0" smtClean="0"/>
              <a:t>The Original team was at Yahoo and they where spun off into </a:t>
            </a:r>
            <a:r>
              <a:rPr lang="en-US" baseline="0" dirty="0" err="1" smtClean="0"/>
              <a:t>Hortonworks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0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does</a:t>
            </a:r>
            <a:r>
              <a:rPr lang="en-US" baseline="0" dirty="0" smtClean="0"/>
              <a:t> data aggregation,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is for simple selects….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Johan </a:t>
            </a:r>
            <a:r>
              <a:rPr lang="en-US" dirty="0" err="1" smtClean="0"/>
              <a:t>Oskarsson</a:t>
            </a:r>
            <a:r>
              <a:rPr lang="en-US" dirty="0" smtClean="0"/>
              <a:t>  in 2009 organizing an </a:t>
            </a:r>
            <a:r>
              <a:rPr lang="en-US" baseline="0" dirty="0" smtClean="0"/>
              <a:t>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4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Vs RDBMS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 Scaling Horizontally vs Vertically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 RDBMS == High Functionality &amp; Low Scalability | MongoDB == High Scalability &amp; Moderate =&gt; High Functionality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 Mongo Gives Up Joins &amp; Transactions, because those are the two main things that scale poorly horizontally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 No Constraints</a:t>
            </a: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          No Schema  </a:t>
            </a:r>
          </a:p>
          <a:p>
            <a:pPr lvl="0" defTabSz="457200">
              <a:defRPr sz="1800"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defRPr sz="1800"/>
            </a:pPr>
            <a:r>
              <a:rPr>
                <a:latin typeface="Arial"/>
                <a:ea typeface="Arial"/>
                <a:cs typeface="Arial"/>
                <a:sym typeface="Arial"/>
              </a:rPr>
              <a:t>16mb document size limit.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r>
              <a:rPr lang="en-US" dirty="0" smtClean="0"/>
              <a:t> is BIG Table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5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like items on the same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94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Refferential</a:t>
            </a:r>
            <a:r>
              <a:rPr lang="en-US" dirty="0" smtClean="0"/>
              <a:t> Integrity</a:t>
            </a:r>
          </a:p>
          <a:p>
            <a:r>
              <a:rPr lang="en-US" dirty="0" smtClean="0"/>
              <a:t>No Schema / Implied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3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 Fincher – Alien3,</a:t>
            </a:r>
            <a:r>
              <a:rPr lang="en-US" baseline="0" dirty="0" smtClean="0"/>
              <a:t> Seven, The Girl With The Dragon Tattoo, Zodiac, The Game….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5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was not flawed.</a:t>
            </a:r>
            <a:r>
              <a:rPr lang="en-US" baseline="0" dirty="0" smtClean="0"/>
              <a:t> The assumptions based on the data was 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was not flawed.</a:t>
            </a:r>
            <a:r>
              <a:rPr lang="en-US" baseline="0" dirty="0" smtClean="0"/>
              <a:t> The assumptions based on the data was bad.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95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2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</a:p>
          <a:p>
            <a:r>
              <a:rPr lang="en-US" dirty="0" smtClean="0"/>
              <a:t>As a manager, I should not have to supervise</a:t>
            </a:r>
            <a:r>
              <a:rPr lang="en-US" baseline="0" dirty="0" smtClean="0"/>
              <a:t> the work of others……</a:t>
            </a:r>
            <a:endParaRPr lang="en-US" dirty="0" smtClean="0"/>
          </a:p>
          <a:p>
            <a:r>
              <a:rPr lang="en-US" dirty="0" smtClean="0"/>
              <a:t>As a manager, I am responsible</a:t>
            </a:r>
            <a:r>
              <a:rPr lang="en-US" baseline="0" dirty="0" smtClean="0"/>
              <a:t> for making the team the most efficient team they can be</a:t>
            </a:r>
          </a:p>
          <a:p>
            <a:r>
              <a:rPr lang="en-US" baseline="0" dirty="0" smtClean="0"/>
              <a:t>Over the long term… Sticks don’t work over long term</a:t>
            </a:r>
          </a:p>
          <a:p>
            <a:r>
              <a:rPr lang="en-US" baseline="0" dirty="0" smtClean="0"/>
              <a:t>Make sure they want to come to work every morning</a:t>
            </a:r>
          </a:p>
          <a:p>
            <a:r>
              <a:rPr lang="en-US" baseline="0" dirty="0" smtClean="0"/>
              <a:t>Make sure they feel appreciated.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6ACDF-04FC-4DBB-B953-CCA52D3829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4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not just that</a:t>
            </a:r>
            <a:r>
              <a:rPr lang="en-US" baseline="0" dirty="0" smtClean="0"/>
              <a:t> the data is there, you want to be able to DO something with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0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Velocity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 Flow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Internet of things…</a:t>
            </a:r>
          </a:p>
          <a:p>
            <a:pPr lvl="2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Streaming Data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Twitter – tweets per minute</a:t>
            </a:r>
          </a:p>
          <a:p>
            <a:pPr lvl="3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Cerner for sepsis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Documents, Finances, Personal Files…</a:t>
            </a:r>
          </a:p>
          <a:p>
            <a:pPr lvl="2"/>
            <a:r>
              <a:rPr lang="en-US" dirty="0" smtClean="0"/>
              <a:t>But now add photos, AV, 3d Models, Location Data</a:t>
            </a:r>
          </a:p>
          <a:p>
            <a:pPr lvl="1"/>
            <a:r>
              <a:rPr lang="en-US" dirty="0" smtClean="0"/>
              <a:t>Can’t categorize -- unstructured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0FF61-4527-0E49-B295-91925A996A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7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Developed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is the open source version of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Map Step</a:t>
            </a:r>
          </a:p>
          <a:p>
            <a:pPr lvl="1"/>
            <a:r>
              <a:rPr lang="en-US" dirty="0" smtClean="0"/>
              <a:t>Split the Data and </a:t>
            </a:r>
            <a:r>
              <a:rPr lang="en-US" dirty="0" err="1" smtClean="0"/>
              <a:t>PreProcess</a:t>
            </a:r>
            <a:endParaRPr lang="en-US" dirty="0" smtClean="0"/>
          </a:p>
          <a:p>
            <a:r>
              <a:rPr lang="en-US" dirty="0" smtClean="0"/>
              <a:t>Reduce Step</a:t>
            </a:r>
          </a:p>
          <a:p>
            <a:pPr lvl="1"/>
            <a:r>
              <a:rPr lang="en-US" dirty="0" smtClean="0"/>
              <a:t>Aggregate the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2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Hadoop</a:t>
            </a:r>
            <a:r>
              <a:rPr lang="en-US" dirty="0" smtClean="0"/>
              <a:t>? </a:t>
            </a:r>
          </a:p>
          <a:p>
            <a:r>
              <a:rPr lang="en-US" dirty="0" smtClean="0"/>
              <a:t>Doug Cutting </a:t>
            </a:r>
            <a:r>
              <a:rPr lang="en-US" dirty="0" err="1" smtClean="0"/>
              <a:t>Nutch</a:t>
            </a:r>
            <a:r>
              <a:rPr lang="en-US" baseline="0" dirty="0" smtClean="0"/>
              <a:t> spider </a:t>
            </a:r>
            <a:r>
              <a:rPr lang="en-US" baseline="0" dirty="0" err="1" smtClean="0"/>
              <a:t>scrawler</a:t>
            </a:r>
            <a:r>
              <a:rPr lang="en-US" baseline="0" dirty="0" smtClean="0"/>
              <a:t>….</a:t>
            </a:r>
            <a:endParaRPr lang="en-US" dirty="0" smtClean="0"/>
          </a:p>
          <a:p>
            <a:r>
              <a:rPr lang="en-US" dirty="0" smtClean="0"/>
              <a:t>Open Source Version of Google’s Map reduce plus HDFS File system for managing</a:t>
            </a:r>
            <a:r>
              <a:rPr lang="en-US" baseline="0" dirty="0" smtClean="0"/>
              <a:t> the data. </a:t>
            </a:r>
          </a:p>
          <a:p>
            <a:r>
              <a:rPr lang="en-US" baseline="0" dirty="0" smtClean="0"/>
              <a:t>3 Copies of everything. </a:t>
            </a:r>
            <a:endParaRPr lang="en-US" dirty="0" smtClean="0"/>
          </a:p>
          <a:p>
            <a:r>
              <a:rPr lang="en-US" dirty="0" smtClean="0"/>
              <a:t>All</a:t>
            </a:r>
            <a:r>
              <a:rPr lang="en-US" baseline="0" dirty="0" smtClean="0"/>
              <a:t> these servers have disk and CPU. So instead of pulling the data to the code, you push the code to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2E5E2-3CED-8A46-9EAA-3D24BCBCEE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1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2500"/>
            </a:lvl1pPr>
            <a:lvl2pPr marL="0" indent="0" algn="ctr">
              <a:spcBef>
                <a:spcPts val="0"/>
              </a:spcBef>
              <a:buSzTx/>
              <a:buNone/>
              <a:defRPr sz="2500"/>
            </a:lvl2pPr>
            <a:lvl3pPr marL="0" indent="0" algn="ctr">
              <a:spcBef>
                <a:spcPts val="0"/>
              </a:spcBef>
              <a:buSzTx/>
              <a:buNone/>
              <a:defRPr sz="2500"/>
            </a:lvl3pPr>
            <a:lvl4pPr marL="0" indent="0" algn="ctr">
              <a:spcBef>
                <a:spcPts val="0"/>
              </a:spcBef>
              <a:buSzTx/>
              <a:buNone/>
              <a:defRPr sz="2500"/>
            </a:lvl4pPr>
            <a:lvl5pPr marL="0" indent="0" algn="ctr">
              <a:spcBef>
                <a:spcPts val="0"/>
              </a:spcBef>
              <a:buSzTx/>
              <a:buNone/>
              <a:defRPr sz="2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57840593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0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8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6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9C211-9E15-BD4A-8FB2-1E8C24BAAEB9}" type="datetimeFigureOut">
              <a:rPr lang="en-US" smtClean="0"/>
              <a:t>11/14/14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DC257-4BDA-544D-AE8E-25E6A227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9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jpe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37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jpg"/><Relationship Id="rId5" Type="http://schemas.openxmlformats.org/officeDocument/2006/relationships/image" Target="../media/image63.png"/><Relationship Id="rId6" Type="http://schemas.openxmlformats.org/officeDocument/2006/relationships/image" Target="../media/image64.jpe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jpg"/><Relationship Id="rId7" Type="http://schemas.openxmlformats.org/officeDocument/2006/relationships/image" Target="../media/image63.png"/><Relationship Id="rId8" Type="http://schemas.openxmlformats.org/officeDocument/2006/relationships/image" Target="../media/image64.jpe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jpg"/><Relationship Id="rId6" Type="http://schemas.openxmlformats.org/officeDocument/2006/relationships/image" Target="../media/image63.png"/><Relationship Id="rId7" Type="http://schemas.openxmlformats.org/officeDocument/2006/relationships/image" Target="../media/image64.jpe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jpg"/><Relationship Id="rId6" Type="http://schemas.openxmlformats.org/officeDocument/2006/relationships/image" Target="../media/image63.png"/><Relationship Id="rId7" Type="http://schemas.openxmlformats.org/officeDocument/2006/relationships/image" Target="../media/image64.jpe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jpg"/><Relationship Id="rId6" Type="http://schemas.openxmlformats.org/officeDocument/2006/relationships/image" Target="../media/image63.png"/><Relationship Id="rId7" Type="http://schemas.openxmlformats.org/officeDocument/2006/relationships/image" Target="../media/image64.jpe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arthM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157" y="-235693"/>
            <a:ext cx="10260475" cy="8044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6867" y="4081435"/>
            <a:ext cx="7772400" cy="1470025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Demystifying Big Data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0142" y="5222573"/>
            <a:ext cx="6400800" cy="17526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Jonathan Mills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04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" y="857250"/>
            <a:ext cx="3913533" cy="6000750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235580"/>
            <a:ext cx="902160" cy="1383312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235580"/>
            <a:ext cx="902160" cy="1383312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21" y="1636748"/>
            <a:ext cx="902160" cy="1383312"/>
          </a:xfrm>
          <a:prstGeom prst="rect">
            <a:avLst/>
          </a:prstGeom>
        </p:spPr>
      </p:pic>
      <p:pic>
        <p:nvPicPr>
          <p:cNvPr id="10" name="Picture 9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3142043"/>
            <a:ext cx="902160" cy="1383312"/>
          </a:xfrm>
          <a:prstGeom prst="rect">
            <a:avLst/>
          </a:prstGeom>
        </p:spPr>
      </p:pic>
      <p:pic>
        <p:nvPicPr>
          <p:cNvPr id="11" name="Picture 1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85" y="4525355"/>
            <a:ext cx="902160" cy="1383312"/>
          </a:xfrm>
          <a:prstGeom prst="rect">
            <a:avLst/>
          </a:prstGeom>
        </p:spPr>
      </p:pic>
      <p:pic>
        <p:nvPicPr>
          <p:cNvPr id="12" name="Picture 1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4404921"/>
            <a:ext cx="902160" cy="1383312"/>
          </a:xfrm>
          <a:prstGeom prst="rect">
            <a:avLst/>
          </a:prstGeom>
        </p:spPr>
      </p:pic>
      <p:pic>
        <p:nvPicPr>
          <p:cNvPr id="13" name="Picture 1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4368307"/>
            <a:ext cx="902160" cy="1383312"/>
          </a:xfrm>
          <a:prstGeom prst="rect">
            <a:avLst/>
          </a:prstGeom>
        </p:spPr>
      </p:pic>
      <p:pic>
        <p:nvPicPr>
          <p:cNvPr id="14" name="Picture 1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3020060"/>
            <a:ext cx="902160" cy="1383312"/>
          </a:xfrm>
          <a:prstGeom prst="rect">
            <a:avLst/>
          </a:prstGeom>
        </p:spPr>
      </p:pic>
      <p:pic>
        <p:nvPicPr>
          <p:cNvPr id="15" name="Picture 14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2984995"/>
            <a:ext cx="902160" cy="1383312"/>
          </a:xfrm>
          <a:prstGeom prst="rect">
            <a:avLst/>
          </a:prstGeom>
        </p:spPr>
      </p:pic>
      <p:pic>
        <p:nvPicPr>
          <p:cNvPr id="16" name="Picture 15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01" y="1557834"/>
            <a:ext cx="902160" cy="1383312"/>
          </a:xfrm>
          <a:prstGeom prst="rect">
            <a:avLst/>
          </a:prstGeom>
        </p:spPr>
      </p:pic>
      <p:pic>
        <p:nvPicPr>
          <p:cNvPr id="17" name="Picture 16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6" y="1586358"/>
            <a:ext cx="902160" cy="1383312"/>
          </a:xfrm>
          <a:prstGeom prst="rect">
            <a:avLst/>
          </a:prstGeom>
        </p:spPr>
      </p:pic>
      <p:pic>
        <p:nvPicPr>
          <p:cNvPr id="18" name="Picture 17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23" y="128143"/>
            <a:ext cx="951009" cy="1458214"/>
          </a:xfrm>
          <a:prstGeom prst="rect">
            <a:avLst/>
          </a:prstGeom>
        </p:spPr>
      </p:pic>
      <p:pic>
        <p:nvPicPr>
          <p:cNvPr id="21" name="Picture 20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56" y="156666"/>
            <a:ext cx="913805" cy="1401168"/>
          </a:xfrm>
          <a:prstGeom prst="rect">
            <a:avLst/>
          </a:prstGeom>
        </p:spPr>
      </p:pic>
      <p:pic>
        <p:nvPicPr>
          <p:cNvPr id="22" name="Picture 21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61" y="4525355"/>
            <a:ext cx="902160" cy="1383312"/>
          </a:xfrm>
          <a:prstGeom prst="rect">
            <a:avLst/>
          </a:prstGeom>
        </p:spPr>
      </p:pic>
      <p:pic>
        <p:nvPicPr>
          <p:cNvPr id="23" name="Picture 2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3127859"/>
            <a:ext cx="902160" cy="1383312"/>
          </a:xfrm>
          <a:prstGeom prst="rect">
            <a:avLst/>
          </a:prstGeom>
        </p:spPr>
      </p:pic>
      <p:pic>
        <p:nvPicPr>
          <p:cNvPr id="24" name="Picture 23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6" y="1586357"/>
            <a:ext cx="902160" cy="13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5737"/>
            <a:ext cx="4559300" cy="1462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9083" y="1918725"/>
            <a:ext cx="2266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Big Table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789083" y="4420112"/>
            <a:ext cx="275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DynamoDB</a:t>
            </a:r>
            <a:endParaRPr lang="en-US" sz="4400" dirty="0"/>
          </a:p>
        </p:txBody>
      </p:sp>
      <p:sp>
        <p:nvSpPr>
          <p:cNvPr id="3" name="Right Arrow 2"/>
          <p:cNvSpPr/>
          <p:nvPr/>
        </p:nvSpPr>
        <p:spPr>
          <a:xfrm>
            <a:off x="4404783" y="2216581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404783" y="4780624"/>
            <a:ext cx="1066800" cy="272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28765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90" y="-1862685"/>
            <a:ext cx="3095118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sz="40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3933" y="2308982"/>
            <a:ext cx="31174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chemeClr val="accent3">
                    <a:lumMod val="75000"/>
                  </a:schemeClr>
                </a:solidFill>
                <a:latin typeface="Apple Chancery"/>
                <a:cs typeface="Apple Chancery"/>
              </a:rPr>
              <a:t>V</a:t>
            </a:r>
            <a:endParaRPr lang="en-US" sz="30000" dirty="0">
              <a:solidFill>
                <a:schemeClr val="accent3">
                  <a:lumMod val="7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4894" y="274638"/>
            <a:ext cx="39943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chemeClr val="accent4">
                    <a:lumMod val="75000"/>
                  </a:schemeClr>
                </a:solidFill>
                <a:latin typeface="Braggadocio"/>
                <a:cs typeface="Braggadocio"/>
              </a:rPr>
              <a:t>V</a:t>
            </a:r>
            <a:endParaRPr lang="en-US" sz="30000" dirty="0">
              <a:solidFill>
                <a:schemeClr val="accent4">
                  <a:lumMod val="75000"/>
                </a:schemeClr>
              </a:solidFill>
              <a:latin typeface="Braggadocio"/>
              <a:cs typeface="Braggadocio"/>
            </a:endParaRPr>
          </a:p>
        </p:txBody>
      </p:sp>
    </p:spTree>
    <p:extLst>
      <p:ext uri="{BB962C8B-B14F-4D97-AF65-F5344CB8AC3E}">
        <p14:creationId xmlns:p14="http://schemas.microsoft.com/office/powerpoint/2010/main" val="15014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izona-Grand-Cany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917" y="0"/>
            <a:ext cx="10149417" cy="6755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011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Volume</a:t>
            </a:r>
          </a:p>
          <a:p>
            <a:pPr lvl="2"/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69609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iagara-falls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117" y="0"/>
            <a:ext cx="13880065" cy="7835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05897"/>
            <a:ext cx="191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Velocity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3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4932"/>
            <a:ext cx="5057423" cy="3793067"/>
          </a:xfrm>
          <a:prstGeom prst="rect">
            <a:avLst/>
          </a:prstGeom>
        </p:spPr>
      </p:pic>
      <p:pic>
        <p:nvPicPr>
          <p:cNvPr id="5" name="Picture 4" descr="Veggi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89" y="0"/>
            <a:ext cx="4290711" cy="3218034"/>
          </a:xfrm>
          <a:prstGeom prst="rect">
            <a:avLst/>
          </a:prstGeom>
        </p:spPr>
      </p:pic>
      <p:pic>
        <p:nvPicPr>
          <p:cNvPr id="7" name="Picture 6" descr="people-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8220" cy="3064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45" y="549293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Variety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 descr="Mountain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10" y="3064932"/>
            <a:ext cx="4380089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ntable-treasure-map-for-kids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484" y="-372003"/>
            <a:ext cx="88776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257" y="5771568"/>
            <a:ext cx="8229600" cy="1143000"/>
          </a:xfrm>
        </p:spPr>
        <p:txBody>
          <a:bodyPr/>
          <a:lstStyle/>
          <a:p>
            <a:r>
              <a:rPr lang="en-US" dirty="0" smtClean="0"/>
              <a:t>Map Reduce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0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Reduce?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63" y="2129966"/>
            <a:ext cx="452596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doop-elephan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5" y="849000"/>
            <a:ext cx="7568184" cy="27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7150" y="-11968"/>
            <a:ext cx="9029700" cy="6776701"/>
            <a:chOff x="57150" y="-11968"/>
            <a:chExt cx="9029700" cy="6776701"/>
          </a:xfrm>
        </p:grpSpPr>
        <p:sp>
          <p:nvSpPr>
            <p:cNvPr id="38" name="Rounded Rectangle 37"/>
            <p:cNvSpPr/>
            <p:nvPr/>
          </p:nvSpPr>
          <p:spPr>
            <a:xfrm>
              <a:off x="57150" y="48378"/>
              <a:ext cx="9029700" cy="1804312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Title 1"/>
            <p:cNvSpPr txBox="1">
              <a:spLocks/>
            </p:cNvSpPr>
            <p:nvPr/>
          </p:nvSpPr>
          <p:spPr>
            <a:xfrm>
              <a:off x="163076" y="211178"/>
              <a:ext cx="929098" cy="515126"/>
            </a:xfrm>
            <a:prstGeom prst="rect">
              <a:avLst/>
            </a:prstGeom>
          </p:spPr>
          <p:txBody>
            <a:bodyPr lIns="51440" tIns="25721" rIns="51440" bIns="25721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lang="en-US" sz="1500" b="1" spc="-53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Platinum Sponsors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81617" y="6172177"/>
              <a:ext cx="8972550" cy="59255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030A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Title 1"/>
            <p:cNvSpPr txBox="1">
              <a:spLocks/>
            </p:cNvSpPr>
            <p:nvPr/>
          </p:nvSpPr>
          <p:spPr>
            <a:xfrm>
              <a:off x="120996" y="6315816"/>
              <a:ext cx="1650767" cy="222513"/>
            </a:xfrm>
            <a:prstGeom prst="rect">
              <a:avLst/>
            </a:prstGeom>
          </p:spPr>
          <p:txBody>
            <a:bodyPr lIns="51440" tIns="25721" rIns="51440" bIns="25721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lang="en-US" sz="1500" b="1" spc="-53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Silver Sponsors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7150" y="1935828"/>
              <a:ext cx="9029700" cy="4145683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7030A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Title 1"/>
            <p:cNvSpPr txBox="1">
              <a:spLocks/>
            </p:cNvSpPr>
            <p:nvPr/>
          </p:nvSpPr>
          <p:spPr>
            <a:xfrm>
              <a:off x="257749" y="2057557"/>
              <a:ext cx="985434" cy="335098"/>
            </a:xfrm>
            <a:prstGeom prst="rect">
              <a:avLst/>
            </a:prstGeom>
          </p:spPr>
          <p:txBody>
            <a:bodyPr lIns="51440" tIns="25721" rIns="51440" bIns="25721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lang="en-US" sz="1500" b="1" spc="-53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Gold Sponsors</a:t>
              </a:r>
            </a:p>
          </p:txBody>
        </p:sp>
        <p:pic>
          <p:nvPicPr>
            <p:cNvPr id="36" name="Picture 6" descr="http://stldodn.com/2014/Content/images/sponsors/syllogistek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9732" y="586550"/>
              <a:ext cx="2929047" cy="1221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http://stldodn.com/2014/Content/images/sponsors/sovereign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183" y="1996655"/>
              <a:ext cx="1630763" cy="42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stldodn.com/2014/Content/images/sponsors/vantagelink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87" y="3362754"/>
              <a:ext cx="877309" cy="92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4" descr="http://stldodn.com/2014/Content/images/sponsors/adaptivesolutionsgrou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440" y="2731786"/>
              <a:ext cx="1701905" cy="319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://stldodn.com/2014/Content/images/sponsors/perficient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592" y="2168461"/>
              <a:ext cx="1606609" cy="39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stldodn.com/2014/Content/images/sponsors/daugherty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26" y="2247908"/>
              <a:ext cx="1485654" cy="48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2" descr="http://stldodn.com/2014/Content/images/sponsors/missouristate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4362" y="2186864"/>
              <a:ext cx="739732" cy="853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http://stldodn.com/2014/Content/images/sponsors/swankmp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87" y="3509803"/>
              <a:ext cx="1498006" cy="374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6" descr="http://stldodn.com/2014/Content/images/sponsors/byrnesoftware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49" y="2675124"/>
              <a:ext cx="1263330" cy="46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8" descr="http://stldodn.com/2014/Content/images/sponsors/roberthalf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750" y="2803952"/>
              <a:ext cx="1531519" cy="34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http://stldodn.com/2014/Content/images/sponsors/ungerboeck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876" y="3372256"/>
              <a:ext cx="1615629" cy="455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http://stldodn.com/2014/Content/images/sponsors/washuit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87" y="3268885"/>
              <a:ext cx="1175148" cy="677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http://stldodn.com/2014/Content/images/sponsors/envision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003" y="3444410"/>
              <a:ext cx="1713951" cy="320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http://stldodn.com/2014/Content/images/sponsors/cait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897" y="2954538"/>
              <a:ext cx="1941006" cy="360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http://stldodn.com/2014/Content/images/sponsors/oreilly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885" y="6378604"/>
              <a:ext cx="751646" cy="20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http://stldodn.com/2014/Content/images/sponsors/jacobson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8419" y="6216998"/>
              <a:ext cx="1352554" cy="432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http://stldodn.com/2014/Content/images/sponsors/pluralsight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7832" y="6378604"/>
              <a:ext cx="1101596" cy="24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8" name="Picture 44" descr="http://stldodn.com/2014/Content/images/sponsors/stltechtalk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832" y="6255315"/>
              <a:ext cx="682171" cy="449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 descr="http://stldodn.com/2014/Content/images/sponsors/ctp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670" y="3936225"/>
              <a:ext cx="1857518" cy="59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77" y="1066316"/>
              <a:ext cx="3336579" cy="60058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3982652"/>
              <a:ext cx="1971678" cy="394335"/>
            </a:xfrm>
            <a:prstGeom prst="rect">
              <a:avLst/>
            </a:prstGeom>
          </p:spPr>
        </p:pic>
        <p:pic>
          <p:nvPicPr>
            <p:cNvPr id="1026" name="Picture 2" descr="http://stldodn.com/2014/Content/images/sponsors/polaris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957" y="-11968"/>
              <a:ext cx="2884084" cy="1070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6" descr="http://stldodn.com/2014/Content/images/sponsors/cait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495" y="5528396"/>
              <a:ext cx="2012801" cy="373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92" y="4543457"/>
              <a:ext cx="2207924" cy="48574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242" y="4593935"/>
              <a:ext cx="1649490" cy="419245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573" y="4753919"/>
              <a:ext cx="1482042" cy="36433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275" y="5453362"/>
              <a:ext cx="1624551" cy="41967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047" y="4602264"/>
              <a:ext cx="1206962" cy="68219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49" y="5148289"/>
              <a:ext cx="1814254" cy="338111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016" y="5144486"/>
              <a:ext cx="1375360" cy="412608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314" y="4553598"/>
              <a:ext cx="802172" cy="73292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371600" y="5561350"/>
              <a:ext cx="1910209" cy="45845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445" y="6297280"/>
              <a:ext cx="1441834" cy="376479"/>
            </a:xfrm>
            <a:prstGeom prst="rect">
              <a:avLst/>
            </a:prstGeom>
          </p:spPr>
        </p:pic>
        <p:pic>
          <p:nvPicPr>
            <p:cNvPr id="31" name="Picture 4" descr="http://stldodn.com/2014/Content/images/sponsors/oakwood.png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3431" y="212782"/>
              <a:ext cx="3010446" cy="100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stldodn.com/2014/Content/images/sponsors/cosentry.png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459" y="2166309"/>
              <a:ext cx="1566260" cy="35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stldodn.com/2014/Content/images/sponsors/appdynamics.png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688" y="4172313"/>
              <a:ext cx="1938970" cy="20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80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rtonwork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48" y="2725634"/>
            <a:ext cx="4818452" cy="2684566"/>
          </a:xfrm>
          <a:prstGeom prst="rect">
            <a:avLst/>
          </a:prstGeom>
        </p:spPr>
      </p:pic>
      <p:pic>
        <p:nvPicPr>
          <p:cNvPr id="6" name="Picture 5" descr="cloudera-Logo-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" y="1256811"/>
            <a:ext cx="4820827" cy="10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4033"/>
            <a:ext cx="8229600" cy="1143000"/>
          </a:xfrm>
        </p:spPr>
        <p:txBody>
          <a:bodyPr/>
          <a:lstStyle/>
          <a:p>
            <a:r>
              <a:rPr lang="en-US" dirty="0" smtClean="0"/>
              <a:t>But it doesn’t end there….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9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era-hadoop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6804"/>
            <a:ext cx="9107011" cy="39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1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2943" y="4931087"/>
            <a:ext cx="8229600" cy="1143000"/>
          </a:xfrm>
        </p:spPr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4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634" y="4610394"/>
            <a:ext cx="8229600" cy="1143000"/>
          </a:xfrm>
        </p:spPr>
        <p:txBody>
          <a:bodyPr/>
          <a:lstStyle/>
          <a:p>
            <a:r>
              <a:rPr lang="en-US" dirty="0" smtClean="0"/>
              <a:t>Why is it called </a:t>
            </a:r>
            <a:r>
              <a:rPr lang="en-US" dirty="0" err="1" smtClean="0"/>
              <a:t>NoSql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431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0" dirty="0" smtClean="0"/>
              <a:t>#</a:t>
            </a:r>
            <a:endParaRPr lang="en-US" sz="40000" dirty="0"/>
          </a:p>
        </p:txBody>
      </p:sp>
    </p:spTree>
    <p:extLst>
      <p:ext uri="{BB962C8B-B14F-4D97-AF65-F5344CB8AC3E}">
        <p14:creationId xmlns:p14="http://schemas.microsoft.com/office/powerpoint/2010/main" val="11803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Characteristics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11703"/>
            <a:ext cx="361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Non-Relational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970428" y="2381144"/>
            <a:ext cx="3174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Open-Source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195035" y="3516767"/>
            <a:ext cx="3775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Cluster Friendly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4970428" y="4652389"/>
            <a:ext cx="2957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21</a:t>
            </a:r>
            <a:r>
              <a:rPr lang="en-US" sz="4400" baseline="30000" dirty="0" smtClean="0"/>
              <a:t>st</a:t>
            </a:r>
            <a:r>
              <a:rPr lang="en-US" sz="4400" dirty="0" smtClean="0"/>
              <a:t> Century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1195035" y="5580425"/>
            <a:ext cx="3005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Schema-less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4231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6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 flipH="1">
            <a:off x="1535906" y="5545336"/>
            <a:ext cx="6061636" cy="1"/>
          </a:xfrm>
          <a:prstGeom prst="line">
            <a:avLst/>
          </a:prstGeom>
          <a:ln w="50800">
            <a:solidFill>
              <a:srgbClr val="4F81BD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H="1">
            <a:off x="1526976" y="1183064"/>
            <a:ext cx="1" cy="4380132"/>
          </a:xfrm>
          <a:prstGeom prst="line">
            <a:avLst/>
          </a:prstGeom>
          <a:ln w="50800">
            <a:solidFill>
              <a:srgbClr val="4F81BD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 rot="16200000">
            <a:off x="418331" y="3246934"/>
            <a:ext cx="1638441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EC14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Scalability</a:t>
            </a:r>
          </a:p>
        </p:txBody>
      </p:sp>
      <p:sp>
        <p:nvSpPr>
          <p:cNvPr id="90" name="Shape 90"/>
          <p:cNvSpPr/>
          <p:nvPr/>
        </p:nvSpPr>
        <p:spPr>
          <a:xfrm>
            <a:off x="3562871" y="5559723"/>
            <a:ext cx="2099054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/>
              <a:t>Functionality</a:t>
            </a:r>
          </a:p>
        </p:txBody>
      </p:sp>
      <p:sp>
        <p:nvSpPr>
          <p:cNvPr id="91" name="Shape 91"/>
          <p:cNvSpPr/>
          <p:nvPr/>
        </p:nvSpPr>
        <p:spPr>
          <a:xfrm>
            <a:off x="1819719" y="1473399"/>
            <a:ext cx="271765" cy="258464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blipFill>
            <a:blip r:embed="rId3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2111666" y="1374453"/>
            <a:ext cx="2171690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tx2"/>
                </a:solidFill>
              </a:rPr>
              <a:t>Key/Value Store</a:t>
            </a:r>
          </a:p>
        </p:txBody>
      </p:sp>
      <p:sp>
        <p:nvSpPr>
          <p:cNvPr id="93" name="Shape 93"/>
          <p:cNvSpPr/>
          <p:nvPr/>
        </p:nvSpPr>
        <p:spPr>
          <a:xfrm>
            <a:off x="6338141" y="4830961"/>
            <a:ext cx="271765" cy="258464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blipFill>
            <a:blip r:embed="rId3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6681949" y="4732016"/>
            <a:ext cx="1039256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tx2"/>
                </a:solidFill>
              </a:rPr>
              <a:t>RDBMS</a:t>
            </a:r>
          </a:p>
        </p:txBody>
      </p:sp>
      <p:sp>
        <p:nvSpPr>
          <p:cNvPr id="95" name="Shape 95"/>
          <p:cNvSpPr/>
          <p:nvPr/>
        </p:nvSpPr>
        <p:spPr>
          <a:xfrm>
            <a:off x="4471836" y="2000250"/>
            <a:ext cx="271765" cy="258464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blipFill>
            <a:blip r:embed="rId3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4792464" y="1862832"/>
            <a:ext cx="163666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21893137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 advAuto="0"/>
      <p:bldP spid="92" grpId="0" animBg="1" advAuto="0"/>
      <p:bldP spid="93" grpId="0" animBg="1" advAuto="0"/>
      <p:bldP spid="94" grpId="0" animBg="1" advAuto="0"/>
      <p:bldP spid="95" grpId="0" animBg="1" advAuto="0"/>
      <p:bldP spid="96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18" y="4024879"/>
            <a:ext cx="1991360" cy="762000"/>
          </a:xfrm>
          <a:prstGeom prst="rect">
            <a:avLst/>
          </a:prstGeom>
        </p:spPr>
      </p:pic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61" y="5043308"/>
            <a:ext cx="3586867" cy="13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0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Conference Mobile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33600"/>
            <a:ext cx="6000750" cy="339447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odn14.azurewebsites.net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Quick access to conference info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Build your custom agenda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Anonymously rate the sessions you attended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Share with the Twitter-verse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066800"/>
            <a:ext cx="2743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1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21125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00" y="5517067"/>
            <a:ext cx="8229600" cy="1143000"/>
          </a:xfrm>
        </p:spPr>
        <p:txBody>
          <a:bodyPr/>
          <a:lstStyle/>
          <a:p>
            <a:r>
              <a:rPr lang="en-US" dirty="0" smtClean="0"/>
              <a:t>Key-Value</a:t>
            </a:r>
            <a:endParaRPr lang="en-US" dirty="0"/>
          </a:p>
        </p:txBody>
      </p:sp>
      <p:pic>
        <p:nvPicPr>
          <p:cNvPr id="3" name="Picture 2" descr="Jon-HeadShot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22" y="470147"/>
            <a:ext cx="655755" cy="851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58951" y="1380311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Jmills37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07972" y="1749643"/>
            <a:ext cx="12829" cy="72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950712" y="2475743"/>
            <a:ext cx="2706958" cy="19626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Information…. </a:t>
            </a:r>
          </a:p>
          <a:p>
            <a:pPr algn="ctr"/>
            <a:r>
              <a:rPr lang="en-US" dirty="0" smtClean="0"/>
              <a:t>Password, Preferences, etc…..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4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Family</a:t>
            </a:r>
            <a:endParaRPr lang="en-US" dirty="0"/>
          </a:p>
        </p:txBody>
      </p:sp>
      <p:pic>
        <p:nvPicPr>
          <p:cNvPr id="4" name="Picture 3" descr="Jon-HeadShot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0" y="274638"/>
            <a:ext cx="655755" cy="851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439" y="1184802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Jmills37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14460" y="1554134"/>
            <a:ext cx="12829" cy="72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7200" y="2280234"/>
            <a:ext cx="7920256" cy="4069469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0872" y="2501398"/>
            <a:ext cx="1552331" cy="36302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Jmills37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63203" y="2501398"/>
            <a:ext cx="2360570" cy="667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23773" y="2501398"/>
            <a:ext cx="3361246" cy="667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Preferences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63203" y="3168439"/>
            <a:ext cx="2360570" cy="296319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Password: </a:t>
            </a:r>
            <a:r>
              <a:rPr lang="en-US" dirty="0" err="1" smtClean="0">
                <a:solidFill>
                  <a:schemeClr val="tx1"/>
                </a:solidFill>
              </a:rPr>
              <a:t>sfjs;ofjsdo;jf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Last Login: 1/27/14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Trusted Devices: XXXXX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3773" y="3168439"/>
            <a:ext cx="3361246" cy="2963194"/>
          </a:xfrm>
          <a:prstGeom prst="rect">
            <a:avLst/>
          </a:prstGeom>
          <a:solidFill>
            <a:srgbClr val="A6A6A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Screen Orientation: L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Favorite Stories: </a:t>
            </a:r>
            <a:r>
              <a:rPr lang="en-US" dirty="0" err="1" smtClean="0">
                <a:solidFill>
                  <a:schemeClr val="tx1"/>
                </a:solidFill>
              </a:rPr>
              <a:t>adsodkfjsdot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Contact Preference: Push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98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pic>
        <p:nvPicPr>
          <p:cNvPr id="4" name="Picture 3" descr="MS-Word-2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58" y="271922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56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078" y="1417638"/>
            <a:ext cx="7885747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</a:p>
          <a:p>
            <a:r>
              <a:rPr lang="en-US" dirty="0" smtClean="0"/>
              <a:t>    "_id": {</a:t>
            </a:r>
          </a:p>
          <a:p>
            <a:r>
              <a:rPr lang="en-US" dirty="0" smtClean="0"/>
              <a:t>        "$</a:t>
            </a:r>
            <a:r>
              <a:rPr lang="en-US" dirty="0" err="1" smtClean="0"/>
              <a:t>oid</a:t>
            </a:r>
            <a:r>
              <a:rPr lang="en-US" dirty="0" smtClean="0"/>
              <a:t>": "515d9885e4b035b7009ddc1c"</a:t>
            </a:r>
          </a:p>
          <a:p>
            <a:r>
              <a:rPr lang="en-US" dirty="0" smtClean="0"/>
              <a:t>    },</a:t>
            </a:r>
          </a:p>
          <a:p>
            <a:r>
              <a:rPr lang="en-US" dirty="0" smtClean="0"/>
              <a:t>    "id": 9948,</a:t>
            </a:r>
          </a:p>
          <a:p>
            <a:r>
              <a:rPr lang="en-US" dirty="0" smtClean="0"/>
              <a:t>    "name": "Managing Developers",</a:t>
            </a:r>
          </a:p>
          <a:p>
            <a:r>
              <a:rPr lang="en-US" dirty="0" smtClean="0"/>
              <a:t>    "level": 100,</a:t>
            </a:r>
          </a:p>
          <a:p>
            <a:r>
              <a:rPr lang="en-US" dirty="0" smtClean="0"/>
              <a:t>    "length": "1 Hour",</a:t>
            </a:r>
          </a:p>
          <a:p>
            <a:r>
              <a:rPr lang="en-US" dirty="0" smtClean="0"/>
              <a:t>    "synopsis": “",</a:t>
            </a:r>
          </a:p>
          <a:p>
            <a:r>
              <a:rPr lang="en-US" dirty="0" smtClean="0"/>
              <a:t>    "room": 2207,</a:t>
            </a:r>
          </a:p>
          <a:p>
            <a:r>
              <a:rPr lang="en-US" dirty="0" smtClean="0"/>
              <a:t>    "slot": "Saturday 9:40",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speakerName</a:t>
            </a:r>
            <a:r>
              <a:rPr lang="en-US" dirty="0" smtClean="0"/>
              <a:t>": "Jonathan Mills",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speakerId</a:t>
            </a:r>
            <a:r>
              <a:rPr lang="en-US" dirty="0" smtClean="0"/>
              <a:t>": 9912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8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14505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12"/>
          <a:stretch/>
        </p:blipFill>
        <p:spPr>
          <a:xfrm>
            <a:off x="6170890" y="905668"/>
            <a:ext cx="795304" cy="1149338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rot="10800000" flipV="1">
            <a:off x="5170214" y="2055006"/>
            <a:ext cx="1000676" cy="100055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563474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2"/>
          <a:stretch/>
        </p:blipFill>
        <p:spPr>
          <a:xfrm>
            <a:off x="4168811" y="2664379"/>
            <a:ext cx="1006891" cy="11319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8811" y="2203860"/>
            <a:ext cx="14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Worked With</a:t>
            </a:r>
          </a:p>
        </p:txBody>
      </p:sp>
      <p:pic>
        <p:nvPicPr>
          <p:cNvPr id="9" name="Picture 8" descr="7332958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3041" r="-42946" b="64527"/>
          <a:stretch/>
        </p:blipFill>
        <p:spPr>
          <a:xfrm>
            <a:off x="1587757" y="3875694"/>
            <a:ext cx="1414272" cy="1491240"/>
          </a:xfrm>
          <a:prstGeom prst="rect">
            <a:avLst/>
          </a:prstGeom>
        </p:spPr>
      </p:pic>
      <p:pic>
        <p:nvPicPr>
          <p:cNvPr id="10" name="Picture 9" descr="7321012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2"/>
          <a:stretch/>
        </p:blipFill>
        <p:spPr>
          <a:xfrm>
            <a:off x="6170890" y="4169951"/>
            <a:ext cx="1140976" cy="1117630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1"/>
            <a:endCxn id="9" idx="3"/>
          </p:cNvCxnSpPr>
          <p:nvPr/>
        </p:nvCxnSpPr>
        <p:spPr>
          <a:xfrm rot="10800000" flipV="1">
            <a:off x="3002029" y="3230360"/>
            <a:ext cx="1166782" cy="139095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0" idx="1"/>
          </p:cNvCxnSpPr>
          <p:nvPr/>
        </p:nvCxnSpPr>
        <p:spPr>
          <a:xfrm>
            <a:off x="5170216" y="3796341"/>
            <a:ext cx="1000674" cy="9324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53819" y="3650402"/>
            <a:ext cx="129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 With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63621" y="3796340"/>
            <a:ext cx="129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 With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2465979" y="53972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DBS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09832" y="2080661"/>
            <a:ext cx="65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28664" y="5366934"/>
            <a:ext cx="69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34573" y="5408204"/>
            <a:ext cx="67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41569" y="3888521"/>
            <a:ext cx="73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Susan</a:t>
            </a:r>
          </a:p>
        </p:txBody>
      </p:sp>
    </p:spTree>
    <p:extLst>
      <p:ext uri="{BB962C8B-B14F-4D97-AF65-F5344CB8AC3E}">
        <p14:creationId xmlns:p14="http://schemas.microsoft.com/office/powerpoint/2010/main" val="290450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5" grpId="0"/>
      <p:bldP spid="16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oans_drw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4" y="127391"/>
            <a:ext cx="8605899" cy="6433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72782" y="54180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DBS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6090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9193" y="3162648"/>
            <a:ext cx="5422285" cy="598338"/>
          </a:xfrm>
          <a:custGeom>
            <a:avLst/>
            <a:gdLst>
              <a:gd name="connsiteX0" fmla="*/ 0 w 5422285"/>
              <a:gd name="connsiteY0" fmla="*/ 0 h 598338"/>
              <a:gd name="connsiteX1" fmla="*/ 158760 w 5422285"/>
              <a:gd name="connsiteY1" fmla="*/ 36633 h 598338"/>
              <a:gd name="connsiteX2" fmla="*/ 195397 w 5422285"/>
              <a:gd name="connsiteY2" fmla="*/ 73266 h 598338"/>
              <a:gd name="connsiteX3" fmla="*/ 244247 w 5422285"/>
              <a:gd name="connsiteY3" fmla="*/ 85477 h 598338"/>
              <a:gd name="connsiteX4" fmla="*/ 341946 w 5422285"/>
              <a:gd name="connsiteY4" fmla="*/ 109899 h 598338"/>
              <a:gd name="connsiteX5" fmla="*/ 439644 w 5422285"/>
              <a:gd name="connsiteY5" fmla="*/ 146532 h 598338"/>
              <a:gd name="connsiteX6" fmla="*/ 573980 w 5422285"/>
              <a:gd name="connsiteY6" fmla="*/ 170954 h 598338"/>
              <a:gd name="connsiteX7" fmla="*/ 647254 w 5422285"/>
              <a:gd name="connsiteY7" fmla="*/ 195376 h 598338"/>
              <a:gd name="connsiteX8" fmla="*/ 708316 w 5422285"/>
              <a:gd name="connsiteY8" fmla="*/ 207587 h 598338"/>
              <a:gd name="connsiteX9" fmla="*/ 781590 w 5422285"/>
              <a:gd name="connsiteY9" fmla="*/ 219798 h 598338"/>
              <a:gd name="connsiteX10" fmla="*/ 818227 w 5422285"/>
              <a:gd name="connsiteY10" fmla="*/ 232009 h 598338"/>
              <a:gd name="connsiteX11" fmla="*/ 915926 w 5422285"/>
              <a:gd name="connsiteY11" fmla="*/ 256431 h 598338"/>
              <a:gd name="connsiteX12" fmla="*/ 1013625 w 5422285"/>
              <a:gd name="connsiteY12" fmla="*/ 280853 h 598338"/>
              <a:gd name="connsiteX13" fmla="*/ 1367783 w 5422285"/>
              <a:gd name="connsiteY13" fmla="*/ 293064 h 598338"/>
              <a:gd name="connsiteX14" fmla="*/ 1441057 w 5422285"/>
              <a:gd name="connsiteY14" fmla="*/ 305275 h 598338"/>
              <a:gd name="connsiteX15" fmla="*/ 1477694 w 5422285"/>
              <a:gd name="connsiteY15" fmla="*/ 317486 h 598338"/>
              <a:gd name="connsiteX16" fmla="*/ 1709729 w 5422285"/>
              <a:gd name="connsiteY16" fmla="*/ 341908 h 598338"/>
              <a:gd name="connsiteX17" fmla="*/ 1783003 w 5422285"/>
              <a:gd name="connsiteY17" fmla="*/ 354119 h 598338"/>
              <a:gd name="connsiteX18" fmla="*/ 1819640 w 5422285"/>
              <a:gd name="connsiteY18" fmla="*/ 366330 h 598338"/>
              <a:gd name="connsiteX19" fmla="*/ 2015038 w 5422285"/>
              <a:gd name="connsiteY19" fmla="*/ 390752 h 598338"/>
              <a:gd name="connsiteX20" fmla="*/ 2088312 w 5422285"/>
              <a:gd name="connsiteY20" fmla="*/ 415174 h 598338"/>
              <a:gd name="connsiteX21" fmla="*/ 2173799 w 5422285"/>
              <a:gd name="connsiteY21" fmla="*/ 439595 h 598338"/>
              <a:gd name="connsiteX22" fmla="*/ 2356984 w 5422285"/>
              <a:gd name="connsiteY22" fmla="*/ 464017 h 598338"/>
              <a:gd name="connsiteX23" fmla="*/ 2491320 w 5422285"/>
              <a:gd name="connsiteY23" fmla="*/ 476228 h 598338"/>
              <a:gd name="connsiteX24" fmla="*/ 2576806 w 5422285"/>
              <a:gd name="connsiteY24" fmla="*/ 488439 h 598338"/>
              <a:gd name="connsiteX25" fmla="*/ 2650080 w 5422285"/>
              <a:gd name="connsiteY25" fmla="*/ 500650 h 598338"/>
              <a:gd name="connsiteX26" fmla="*/ 2869903 w 5422285"/>
              <a:gd name="connsiteY26" fmla="*/ 512861 h 598338"/>
              <a:gd name="connsiteX27" fmla="*/ 2955389 w 5422285"/>
              <a:gd name="connsiteY27" fmla="*/ 525072 h 598338"/>
              <a:gd name="connsiteX28" fmla="*/ 3004239 w 5422285"/>
              <a:gd name="connsiteY28" fmla="*/ 537283 h 598338"/>
              <a:gd name="connsiteX29" fmla="*/ 3248486 w 5422285"/>
              <a:gd name="connsiteY29" fmla="*/ 549494 h 598338"/>
              <a:gd name="connsiteX30" fmla="*/ 3431671 w 5422285"/>
              <a:gd name="connsiteY30" fmla="*/ 561705 h 598338"/>
              <a:gd name="connsiteX31" fmla="*/ 3517158 w 5422285"/>
              <a:gd name="connsiteY31" fmla="*/ 573916 h 598338"/>
              <a:gd name="connsiteX32" fmla="*/ 3639281 w 5422285"/>
              <a:gd name="connsiteY32" fmla="*/ 586127 h 598338"/>
              <a:gd name="connsiteX33" fmla="*/ 3712555 w 5422285"/>
              <a:gd name="connsiteY33" fmla="*/ 598338 h 598338"/>
              <a:gd name="connsiteX34" fmla="*/ 4188837 w 5422285"/>
              <a:gd name="connsiteY34" fmla="*/ 586127 h 598338"/>
              <a:gd name="connsiteX35" fmla="*/ 4347598 w 5422285"/>
              <a:gd name="connsiteY35" fmla="*/ 549494 h 598338"/>
              <a:gd name="connsiteX36" fmla="*/ 4408659 w 5422285"/>
              <a:gd name="connsiteY36" fmla="*/ 525072 h 598338"/>
              <a:gd name="connsiteX37" fmla="*/ 4457509 w 5422285"/>
              <a:gd name="connsiteY37" fmla="*/ 512861 h 598338"/>
              <a:gd name="connsiteX38" fmla="*/ 4591845 w 5422285"/>
              <a:gd name="connsiteY38" fmla="*/ 476228 h 598338"/>
              <a:gd name="connsiteX39" fmla="*/ 4775030 w 5422285"/>
              <a:gd name="connsiteY39" fmla="*/ 451806 h 598338"/>
              <a:gd name="connsiteX40" fmla="*/ 4823879 w 5422285"/>
              <a:gd name="connsiteY40" fmla="*/ 439595 h 598338"/>
              <a:gd name="connsiteX41" fmla="*/ 4860517 w 5422285"/>
              <a:gd name="connsiteY41" fmla="*/ 427384 h 598338"/>
              <a:gd name="connsiteX42" fmla="*/ 4921578 w 5422285"/>
              <a:gd name="connsiteY42" fmla="*/ 415174 h 598338"/>
              <a:gd name="connsiteX43" fmla="*/ 4970428 w 5422285"/>
              <a:gd name="connsiteY43" fmla="*/ 390752 h 598338"/>
              <a:gd name="connsiteX44" fmla="*/ 5055914 w 5422285"/>
              <a:gd name="connsiteY44" fmla="*/ 354119 h 598338"/>
              <a:gd name="connsiteX45" fmla="*/ 5092551 w 5422285"/>
              <a:gd name="connsiteY45" fmla="*/ 329697 h 598338"/>
              <a:gd name="connsiteX46" fmla="*/ 5165825 w 5422285"/>
              <a:gd name="connsiteY46" fmla="*/ 305275 h 598338"/>
              <a:gd name="connsiteX47" fmla="*/ 5214675 w 5422285"/>
              <a:gd name="connsiteY47" fmla="*/ 280853 h 598338"/>
              <a:gd name="connsiteX48" fmla="*/ 5287949 w 5422285"/>
              <a:gd name="connsiteY48" fmla="*/ 256431 h 598338"/>
              <a:gd name="connsiteX49" fmla="*/ 5324586 w 5422285"/>
              <a:gd name="connsiteY49" fmla="*/ 219798 h 598338"/>
              <a:gd name="connsiteX50" fmla="*/ 5361223 w 5422285"/>
              <a:gd name="connsiteY50" fmla="*/ 207587 h 598338"/>
              <a:gd name="connsiteX51" fmla="*/ 5422285 w 5422285"/>
              <a:gd name="connsiteY51" fmla="*/ 158743 h 59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422285" h="598338">
                <a:moveTo>
                  <a:pt x="0" y="0"/>
                </a:moveTo>
                <a:cubicBezTo>
                  <a:pt x="69145" y="7682"/>
                  <a:pt x="106007" y="-1044"/>
                  <a:pt x="158760" y="36633"/>
                </a:cubicBezTo>
                <a:cubicBezTo>
                  <a:pt x="172814" y="46670"/>
                  <a:pt x="180402" y="64698"/>
                  <a:pt x="195397" y="73266"/>
                </a:cubicBezTo>
                <a:cubicBezTo>
                  <a:pt x="209970" y="81593"/>
                  <a:pt x="228108" y="80866"/>
                  <a:pt x="244247" y="85477"/>
                </a:cubicBezTo>
                <a:cubicBezTo>
                  <a:pt x="358822" y="118209"/>
                  <a:pt x="174342" y="72658"/>
                  <a:pt x="341946" y="109899"/>
                </a:cubicBezTo>
                <a:cubicBezTo>
                  <a:pt x="480147" y="140607"/>
                  <a:pt x="298024" y="99331"/>
                  <a:pt x="439644" y="146532"/>
                </a:cubicBezTo>
                <a:cubicBezTo>
                  <a:pt x="467025" y="155658"/>
                  <a:pt x="549376" y="164804"/>
                  <a:pt x="573980" y="170954"/>
                </a:cubicBezTo>
                <a:cubicBezTo>
                  <a:pt x="598957" y="177198"/>
                  <a:pt x="622008" y="190327"/>
                  <a:pt x="647254" y="195376"/>
                </a:cubicBezTo>
                <a:lnTo>
                  <a:pt x="708316" y="207587"/>
                </a:lnTo>
                <a:cubicBezTo>
                  <a:pt x="732678" y="212016"/>
                  <a:pt x="757418" y="214427"/>
                  <a:pt x="781590" y="219798"/>
                </a:cubicBezTo>
                <a:cubicBezTo>
                  <a:pt x="794156" y="222590"/>
                  <a:pt x="805808" y="228622"/>
                  <a:pt x="818227" y="232009"/>
                </a:cubicBezTo>
                <a:cubicBezTo>
                  <a:pt x="850613" y="240841"/>
                  <a:pt x="884080" y="245817"/>
                  <a:pt x="915926" y="256431"/>
                </a:cubicBezTo>
                <a:cubicBezTo>
                  <a:pt x="948754" y="267372"/>
                  <a:pt x="977835" y="278748"/>
                  <a:pt x="1013625" y="280853"/>
                </a:cubicBezTo>
                <a:cubicBezTo>
                  <a:pt x="1131544" y="287789"/>
                  <a:pt x="1249730" y="288994"/>
                  <a:pt x="1367783" y="293064"/>
                </a:cubicBezTo>
                <a:cubicBezTo>
                  <a:pt x="1392208" y="297134"/>
                  <a:pt x="1416885" y="299904"/>
                  <a:pt x="1441057" y="305275"/>
                </a:cubicBezTo>
                <a:cubicBezTo>
                  <a:pt x="1453623" y="308067"/>
                  <a:pt x="1465071" y="314962"/>
                  <a:pt x="1477694" y="317486"/>
                </a:cubicBezTo>
                <a:cubicBezTo>
                  <a:pt x="1557712" y="333488"/>
                  <a:pt x="1626446" y="332655"/>
                  <a:pt x="1709729" y="341908"/>
                </a:cubicBezTo>
                <a:cubicBezTo>
                  <a:pt x="1734339" y="344642"/>
                  <a:pt x="1758831" y="348748"/>
                  <a:pt x="1783003" y="354119"/>
                </a:cubicBezTo>
                <a:cubicBezTo>
                  <a:pt x="1795569" y="356911"/>
                  <a:pt x="1806917" y="364373"/>
                  <a:pt x="1819640" y="366330"/>
                </a:cubicBezTo>
                <a:cubicBezTo>
                  <a:pt x="1885885" y="376520"/>
                  <a:pt x="1950143" y="374530"/>
                  <a:pt x="2015038" y="390752"/>
                </a:cubicBezTo>
                <a:cubicBezTo>
                  <a:pt x="2040015" y="396996"/>
                  <a:pt x="2063887" y="407034"/>
                  <a:pt x="2088312" y="415174"/>
                </a:cubicBezTo>
                <a:cubicBezTo>
                  <a:pt x="2119696" y="425634"/>
                  <a:pt x="2140071" y="433463"/>
                  <a:pt x="2173799" y="439595"/>
                </a:cubicBezTo>
                <a:cubicBezTo>
                  <a:pt x="2203186" y="444937"/>
                  <a:pt x="2331731" y="461359"/>
                  <a:pt x="2356984" y="464017"/>
                </a:cubicBezTo>
                <a:cubicBezTo>
                  <a:pt x="2401700" y="468723"/>
                  <a:pt x="2446632" y="471263"/>
                  <a:pt x="2491320" y="476228"/>
                </a:cubicBezTo>
                <a:cubicBezTo>
                  <a:pt x="2519929" y="479406"/>
                  <a:pt x="2548356" y="484063"/>
                  <a:pt x="2576806" y="488439"/>
                </a:cubicBezTo>
                <a:cubicBezTo>
                  <a:pt x="2601280" y="492204"/>
                  <a:pt x="2625404" y="498594"/>
                  <a:pt x="2650080" y="500650"/>
                </a:cubicBezTo>
                <a:cubicBezTo>
                  <a:pt x="2723214" y="506744"/>
                  <a:pt x="2796629" y="508791"/>
                  <a:pt x="2869903" y="512861"/>
                </a:cubicBezTo>
                <a:cubicBezTo>
                  <a:pt x="2898398" y="516931"/>
                  <a:pt x="2927069" y="519923"/>
                  <a:pt x="2955389" y="525072"/>
                </a:cubicBezTo>
                <a:cubicBezTo>
                  <a:pt x="2971903" y="528074"/>
                  <a:pt x="2987513" y="535889"/>
                  <a:pt x="3004239" y="537283"/>
                </a:cubicBezTo>
                <a:cubicBezTo>
                  <a:pt x="3085475" y="544052"/>
                  <a:pt x="3167101" y="544844"/>
                  <a:pt x="3248486" y="549494"/>
                </a:cubicBezTo>
                <a:lnTo>
                  <a:pt x="3431671" y="561705"/>
                </a:lnTo>
                <a:cubicBezTo>
                  <a:pt x="3460167" y="565775"/>
                  <a:pt x="3488570" y="570553"/>
                  <a:pt x="3517158" y="573916"/>
                </a:cubicBezTo>
                <a:cubicBezTo>
                  <a:pt x="3557789" y="578696"/>
                  <a:pt x="3598686" y="581053"/>
                  <a:pt x="3639281" y="586127"/>
                </a:cubicBezTo>
                <a:cubicBezTo>
                  <a:pt x="3663851" y="589198"/>
                  <a:pt x="3688130" y="594268"/>
                  <a:pt x="3712555" y="598338"/>
                </a:cubicBezTo>
                <a:cubicBezTo>
                  <a:pt x="3871316" y="594268"/>
                  <a:pt x="4030321" y="595831"/>
                  <a:pt x="4188837" y="586127"/>
                </a:cubicBezTo>
                <a:cubicBezTo>
                  <a:pt x="4231432" y="583519"/>
                  <a:pt x="4300152" y="567285"/>
                  <a:pt x="4347598" y="549494"/>
                </a:cubicBezTo>
                <a:cubicBezTo>
                  <a:pt x="4368124" y="541798"/>
                  <a:pt x="4387862" y="532003"/>
                  <a:pt x="4408659" y="525072"/>
                </a:cubicBezTo>
                <a:cubicBezTo>
                  <a:pt x="4424582" y="519765"/>
                  <a:pt x="4441370" y="517472"/>
                  <a:pt x="4457509" y="512861"/>
                </a:cubicBezTo>
                <a:cubicBezTo>
                  <a:pt x="4517130" y="495828"/>
                  <a:pt x="4504767" y="488666"/>
                  <a:pt x="4591845" y="476228"/>
                </a:cubicBezTo>
                <a:cubicBezTo>
                  <a:pt x="4709821" y="459376"/>
                  <a:pt x="4648769" y="467587"/>
                  <a:pt x="4775030" y="451806"/>
                </a:cubicBezTo>
                <a:cubicBezTo>
                  <a:pt x="4791313" y="447736"/>
                  <a:pt x="4807741" y="444205"/>
                  <a:pt x="4823879" y="439595"/>
                </a:cubicBezTo>
                <a:cubicBezTo>
                  <a:pt x="4836257" y="436059"/>
                  <a:pt x="4848028" y="430506"/>
                  <a:pt x="4860517" y="427384"/>
                </a:cubicBezTo>
                <a:cubicBezTo>
                  <a:pt x="4880654" y="422351"/>
                  <a:pt x="4901224" y="419244"/>
                  <a:pt x="4921578" y="415174"/>
                </a:cubicBezTo>
                <a:cubicBezTo>
                  <a:pt x="4937861" y="407033"/>
                  <a:pt x="4953695" y="397923"/>
                  <a:pt x="4970428" y="390752"/>
                </a:cubicBezTo>
                <a:cubicBezTo>
                  <a:pt x="5038931" y="361397"/>
                  <a:pt x="4974911" y="400402"/>
                  <a:pt x="5055914" y="354119"/>
                </a:cubicBezTo>
                <a:cubicBezTo>
                  <a:pt x="5068657" y="346838"/>
                  <a:pt x="5079139" y="335657"/>
                  <a:pt x="5092551" y="329697"/>
                </a:cubicBezTo>
                <a:cubicBezTo>
                  <a:pt x="5116078" y="319242"/>
                  <a:pt x="5142797" y="316788"/>
                  <a:pt x="5165825" y="305275"/>
                </a:cubicBezTo>
                <a:cubicBezTo>
                  <a:pt x="5182108" y="297134"/>
                  <a:pt x="5197772" y="287613"/>
                  <a:pt x="5214675" y="280853"/>
                </a:cubicBezTo>
                <a:cubicBezTo>
                  <a:pt x="5238580" y="271292"/>
                  <a:pt x="5287949" y="256431"/>
                  <a:pt x="5287949" y="256431"/>
                </a:cubicBezTo>
                <a:cubicBezTo>
                  <a:pt x="5300161" y="244220"/>
                  <a:pt x="5310216" y="229377"/>
                  <a:pt x="5324586" y="219798"/>
                </a:cubicBezTo>
                <a:cubicBezTo>
                  <a:pt x="5335297" y="212658"/>
                  <a:pt x="5349709" y="213343"/>
                  <a:pt x="5361223" y="207587"/>
                </a:cubicBezTo>
                <a:cubicBezTo>
                  <a:pt x="5392034" y="192183"/>
                  <a:pt x="5399567" y="181459"/>
                  <a:pt x="5422285" y="158743"/>
                </a:cubicBezTo>
              </a:path>
            </a:pathLst>
          </a:custGeom>
          <a:ln w="76200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8586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</a:t>
            </a:r>
            <a:r>
              <a:rPr lang="en-US" dirty="0" smtClean="0"/>
              <a:t>Stuff Downstairs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1155"/>
            <a:ext cx="3825038" cy="2049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84455"/>
            <a:ext cx="3602076" cy="2026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28800"/>
            <a:ext cx="2112383" cy="1408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657600"/>
            <a:ext cx="7356552" cy="29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5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38" y="4366812"/>
            <a:ext cx="3586867" cy="1377413"/>
          </a:xfrm>
          <a:prstGeom prst="rect">
            <a:avLst/>
          </a:prstGeom>
        </p:spPr>
      </p:pic>
      <p:pic>
        <p:nvPicPr>
          <p:cNvPr id="8" name="Picture 7" descr="hbas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21" y="1609115"/>
            <a:ext cx="2368845" cy="1830471"/>
          </a:xfrm>
          <a:prstGeom prst="rect">
            <a:avLst/>
          </a:prstGeom>
        </p:spPr>
      </p:pic>
      <p:pic>
        <p:nvPicPr>
          <p:cNvPr id="4" name="Picture 3" descr="couch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4" y="2515816"/>
            <a:ext cx="1181640" cy="1074218"/>
          </a:xfrm>
          <a:prstGeom prst="rect">
            <a:avLst/>
          </a:prstGeom>
        </p:spPr>
      </p:pic>
      <p:pic>
        <p:nvPicPr>
          <p:cNvPr id="5" name="Picture 4" descr="ravend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24" y="993576"/>
            <a:ext cx="1723508" cy="1231077"/>
          </a:xfrm>
          <a:prstGeom prst="rect">
            <a:avLst/>
          </a:prstGeom>
        </p:spPr>
      </p:pic>
      <p:pic>
        <p:nvPicPr>
          <p:cNvPr id="6" name="Picture 5" descr="mongoD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289"/>
            <a:ext cx="2198224" cy="732741"/>
          </a:xfrm>
          <a:prstGeom prst="rect">
            <a:avLst/>
          </a:prstGeom>
        </p:spPr>
      </p:pic>
      <p:pic>
        <p:nvPicPr>
          <p:cNvPr id="7" name="Picture 6" descr="cassandra200.jpg-323ea7227766a48a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5" y="748546"/>
            <a:ext cx="1313846" cy="860569"/>
          </a:xfrm>
          <a:prstGeom prst="rect">
            <a:avLst/>
          </a:prstGeom>
        </p:spPr>
      </p:pic>
      <p:pic>
        <p:nvPicPr>
          <p:cNvPr id="9" name="Picture 8" descr="neo4j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4196448"/>
            <a:ext cx="1920478" cy="504953"/>
          </a:xfrm>
          <a:prstGeom prst="rect">
            <a:avLst/>
          </a:prstGeom>
        </p:spPr>
      </p:pic>
      <p:pic>
        <p:nvPicPr>
          <p:cNvPr id="10" name="Picture 9" descr="voldemor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0" y="5150722"/>
            <a:ext cx="1384300" cy="1270000"/>
          </a:xfrm>
          <a:prstGeom prst="rect">
            <a:avLst/>
          </a:prstGeom>
        </p:spPr>
      </p:pic>
      <p:pic>
        <p:nvPicPr>
          <p:cNvPr id="11" name="Picture 10" descr="Riak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43" y="3985812"/>
            <a:ext cx="1991360" cy="762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103805" y="33971"/>
            <a:ext cx="4216268" cy="3836913"/>
          </a:xfrm>
          <a:custGeom>
            <a:avLst/>
            <a:gdLst>
              <a:gd name="connsiteX0" fmla="*/ 0 w 4188837"/>
              <a:gd name="connsiteY0" fmla="*/ 3556062 h 3556062"/>
              <a:gd name="connsiteX1" fmla="*/ 109911 w 4188837"/>
              <a:gd name="connsiteY1" fmla="*/ 3531640 h 3556062"/>
              <a:gd name="connsiteX2" fmla="*/ 158760 w 4188837"/>
              <a:gd name="connsiteY2" fmla="*/ 3519429 h 3556062"/>
              <a:gd name="connsiteX3" fmla="*/ 244247 w 4188837"/>
              <a:gd name="connsiteY3" fmla="*/ 3482796 h 3556062"/>
              <a:gd name="connsiteX4" fmla="*/ 403007 w 4188837"/>
              <a:gd name="connsiteY4" fmla="*/ 3458374 h 3556062"/>
              <a:gd name="connsiteX5" fmla="*/ 561768 w 4188837"/>
              <a:gd name="connsiteY5" fmla="*/ 3421741 h 3556062"/>
              <a:gd name="connsiteX6" fmla="*/ 683892 w 4188837"/>
              <a:gd name="connsiteY6" fmla="*/ 3409530 h 3556062"/>
              <a:gd name="connsiteX7" fmla="*/ 781590 w 4188837"/>
              <a:gd name="connsiteY7" fmla="*/ 3397319 h 3556062"/>
              <a:gd name="connsiteX8" fmla="*/ 903714 w 4188837"/>
              <a:gd name="connsiteY8" fmla="*/ 3385108 h 3556062"/>
              <a:gd name="connsiteX9" fmla="*/ 1062475 w 4188837"/>
              <a:gd name="connsiteY9" fmla="*/ 3397319 h 3556062"/>
              <a:gd name="connsiteX10" fmla="*/ 1196810 w 4188837"/>
              <a:gd name="connsiteY10" fmla="*/ 3409530 h 3556062"/>
              <a:gd name="connsiteX11" fmla="*/ 2479108 w 4188837"/>
              <a:gd name="connsiteY11" fmla="*/ 3397319 h 3556062"/>
              <a:gd name="connsiteX12" fmla="*/ 2540169 w 4188837"/>
              <a:gd name="connsiteY12" fmla="*/ 3385108 h 3556062"/>
              <a:gd name="connsiteX13" fmla="*/ 2637868 w 4188837"/>
              <a:gd name="connsiteY13" fmla="*/ 3372897 h 3556062"/>
              <a:gd name="connsiteX14" fmla="*/ 2723355 w 4188837"/>
              <a:gd name="connsiteY14" fmla="*/ 3360686 h 3556062"/>
              <a:gd name="connsiteX15" fmla="*/ 2808841 w 4188837"/>
              <a:gd name="connsiteY15" fmla="*/ 3336264 h 3556062"/>
              <a:gd name="connsiteX16" fmla="*/ 2845478 w 4188837"/>
              <a:gd name="connsiteY16" fmla="*/ 3324054 h 3556062"/>
              <a:gd name="connsiteX17" fmla="*/ 2894328 w 4188837"/>
              <a:gd name="connsiteY17" fmla="*/ 3299632 h 3556062"/>
              <a:gd name="connsiteX18" fmla="*/ 2930965 w 4188837"/>
              <a:gd name="connsiteY18" fmla="*/ 3287421 h 3556062"/>
              <a:gd name="connsiteX19" fmla="*/ 2967602 w 4188837"/>
              <a:gd name="connsiteY19" fmla="*/ 3262999 h 3556062"/>
              <a:gd name="connsiteX20" fmla="*/ 3053088 w 4188837"/>
              <a:gd name="connsiteY20" fmla="*/ 3226366 h 3556062"/>
              <a:gd name="connsiteX21" fmla="*/ 3101938 w 4188837"/>
              <a:gd name="connsiteY21" fmla="*/ 3189733 h 3556062"/>
              <a:gd name="connsiteX22" fmla="*/ 3175212 w 4188837"/>
              <a:gd name="connsiteY22" fmla="*/ 3153100 h 3556062"/>
              <a:gd name="connsiteX23" fmla="*/ 3260698 w 4188837"/>
              <a:gd name="connsiteY23" fmla="*/ 3079834 h 3556062"/>
              <a:gd name="connsiteX24" fmla="*/ 3321760 w 4188837"/>
              <a:gd name="connsiteY24" fmla="*/ 3055412 h 3556062"/>
              <a:gd name="connsiteX25" fmla="*/ 3358397 w 4188837"/>
              <a:gd name="connsiteY25" fmla="*/ 3030990 h 3556062"/>
              <a:gd name="connsiteX26" fmla="*/ 3419459 w 4188837"/>
              <a:gd name="connsiteY26" fmla="*/ 2994357 h 3556062"/>
              <a:gd name="connsiteX27" fmla="*/ 3517158 w 4188837"/>
              <a:gd name="connsiteY27" fmla="*/ 2945513 h 3556062"/>
              <a:gd name="connsiteX28" fmla="*/ 3590432 w 4188837"/>
              <a:gd name="connsiteY28" fmla="*/ 2896669 h 3556062"/>
              <a:gd name="connsiteX29" fmla="*/ 3688131 w 4188837"/>
              <a:gd name="connsiteY29" fmla="*/ 2823403 h 3556062"/>
              <a:gd name="connsiteX30" fmla="*/ 3712555 w 4188837"/>
              <a:gd name="connsiteY30" fmla="*/ 2774559 h 3556062"/>
              <a:gd name="connsiteX31" fmla="*/ 3761405 w 4188837"/>
              <a:gd name="connsiteY31" fmla="*/ 2701293 h 3556062"/>
              <a:gd name="connsiteX32" fmla="*/ 3846891 w 4188837"/>
              <a:gd name="connsiteY32" fmla="*/ 2566972 h 3556062"/>
              <a:gd name="connsiteX33" fmla="*/ 3883528 w 4188837"/>
              <a:gd name="connsiteY33" fmla="*/ 2505917 h 3556062"/>
              <a:gd name="connsiteX34" fmla="*/ 3920165 w 4188837"/>
              <a:gd name="connsiteY34" fmla="*/ 2469284 h 3556062"/>
              <a:gd name="connsiteX35" fmla="*/ 3944590 w 4188837"/>
              <a:gd name="connsiteY35" fmla="*/ 2420440 h 3556062"/>
              <a:gd name="connsiteX36" fmla="*/ 4005652 w 4188837"/>
              <a:gd name="connsiteY36" fmla="*/ 2334963 h 3556062"/>
              <a:gd name="connsiteX37" fmla="*/ 4066714 w 4188837"/>
              <a:gd name="connsiteY37" fmla="*/ 2200642 h 3556062"/>
              <a:gd name="connsiteX38" fmla="*/ 4078926 w 4188837"/>
              <a:gd name="connsiteY38" fmla="*/ 2139587 h 3556062"/>
              <a:gd name="connsiteX39" fmla="*/ 4103351 w 4188837"/>
              <a:gd name="connsiteY39" fmla="*/ 2066321 h 3556062"/>
              <a:gd name="connsiteX40" fmla="*/ 4127775 w 4188837"/>
              <a:gd name="connsiteY40" fmla="*/ 1932000 h 3556062"/>
              <a:gd name="connsiteX41" fmla="*/ 4139988 w 4188837"/>
              <a:gd name="connsiteY41" fmla="*/ 1895367 h 3556062"/>
              <a:gd name="connsiteX42" fmla="*/ 4164412 w 4188837"/>
              <a:gd name="connsiteY42" fmla="*/ 1651147 h 3556062"/>
              <a:gd name="connsiteX43" fmla="*/ 4188837 w 4188837"/>
              <a:gd name="connsiteY43" fmla="*/ 1309239 h 3556062"/>
              <a:gd name="connsiteX44" fmla="*/ 4176625 w 4188837"/>
              <a:gd name="connsiteY44" fmla="*/ 820800 h 3556062"/>
              <a:gd name="connsiteX45" fmla="*/ 4164412 w 4188837"/>
              <a:gd name="connsiteY45" fmla="*/ 185828 h 3556062"/>
              <a:gd name="connsiteX46" fmla="*/ 4152200 w 4188837"/>
              <a:gd name="connsiteY46" fmla="*/ 51507 h 35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88837" h="3556062">
                <a:moveTo>
                  <a:pt x="0" y="3556062"/>
                </a:moveTo>
                <a:cubicBezTo>
                  <a:pt x="132234" y="3534025"/>
                  <a:pt x="25732" y="3555688"/>
                  <a:pt x="109911" y="3531640"/>
                </a:cubicBezTo>
                <a:cubicBezTo>
                  <a:pt x="126049" y="3527030"/>
                  <a:pt x="143044" y="3525322"/>
                  <a:pt x="158760" y="3519429"/>
                </a:cubicBezTo>
                <a:cubicBezTo>
                  <a:pt x="198387" y="3504570"/>
                  <a:pt x="205002" y="3489931"/>
                  <a:pt x="244247" y="3482796"/>
                </a:cubicBezTo>
                <a:cubicBezTo>
                  <a:pt x="407181" y="3453175"/>
                  <a:pt x="281532" y="3486404"/>
                  <a:pt x="403007" y="3458374"/>
                </a:cubicBezTo>
                <a:cubicBezTo>
                  <a:pt x="440112" y="3449812"/>
                  <a:pt x="517709" y="3427615"/>
                  <a:pt x="561768" y="3421741"/>
                </a:cubicBezTo>
                <a:cubicBezTo>
                  <a:pt x="602320" y="3416335"/>
                  <a:pt x="643231" y="3414047"/>
                  <a:pt x="683892" y="3409530"/>
                </a:cubicBezTo>
                <a:cubicBezTo>
                  <a:pt x="716511" y="3405906"/>
                  <a:pt x="748971" y="3400943"/>
                  <a:pt x="781590" y="3397319"/>
                </a:cubicBezTo>
                <a:cubicBezTo>
                  <a:pt x="822251" y="3392802"/>
                  <a:pt x="863006" y="3389178"/>
                  <a:pt x="903714" y="3385108"/>
                </a:cubicBezTo>
                <a:lnTo>
                  <a:pt x="1062475" y="3397319"/>
                </a:lnTo>
                <a:cubicBezTo>
                  <a:pt x="1107283" y="3401053"/>
                  <a:pt x="1151847" y="3409530"/>
                  <a:pt x="1196810" y="3409530"/>
                </a:cubicBezTo>
                <a:lnTo>
                  <a:pt x="2479108" y="3397319"/>
                </a:lnTo>
                <a:cubicBezTo>
                  <a:pt x="2499462" y="3393249"/>
                  <a:pt x="2519654" y="3388264"/>
                  <a:pt x="2540169" y="3385108"/>
                </a:cubicBezTo>
                <a:cubicBezTo>
                  <a:pt x="2572607" y="3380118"/>
                  <a:pt x="2605336" y="3377234"/>
                  <a:pt x="2637868" y="3372897"/>
                </a:cubicBezTo>
                <a:lnTo>
                  <a:pt x="2723355" y="3360686"/>
                </a:lnTo>
                <a:lnTo>
                  <a:pt x="2808841" y="3336264"/>
                </a:lnTo>
                <a:cubicBezTo>
                  <a:pt x="2821171" y="3332566"/>
                  <a:pt x="2833646" y="3329124"/>
                  <a:pt x="2845478" y="3324054"/>
                </a:cubicBezTo>
                <a:cubicBezTo>
                  <a:pt x="2862211" y="3316884"/>
                  <a:pt x="2877595" y="3306803"/>
                  <a:pt x="2894328" y="3299632"/>
                </a:cubicBezTo>
                <a:cubicBezTo>
                  <a:pt x="2906160" y="3294562"/>
                  <a:pt x="2919451" y="3293177"/>
                  <a:pt x="2930965" y="3287421"/>
                </a:cubicBezTo>
                <a:cubicBezTo>
                  <a:pt x="2944093" y="3280858"/>
                  <a:pt x="2954859" y="3270280"/>
                  <a:pt x="2967602" y="3262999"/>
                </a:cubicBezTo>
                <a:cubicBezTo>
                  <a:pt x="3009857" y="3238856"/>
                  <a:pt x="3011985" y="3240065"/>
                  <a:pt x="3053088" y="3226366"/>
                </a:cubicBezTo>
                <a:cubicBezTo>
                  <a:pt x="3069371" y="3214155"/>
                  <a:pt x="3084485" y="3200204"/>
                  <a:pt x="3101938" y="3189733"/>
                </a:cubicBezTo>
                <a:cubicBezTo>
                  <a:pt x="3125354" y="3175685"/>
                  <a:pt x="3152840" y="3168758"/>
                  <a:pt x="3175212" y="3153100"/>
                </a:cubicBezTo>
                <a:cubicBezTo>
                  <a:pt x="3250332" y="3100521"/>
                  <a:pt x="3194771" y="3112794"/>
                  <a:pt x="3260698" y="3079834"/>
                </a:cubicBezTo>
                <a:cubicBezTo>
                  <a:pt x="3280306" y="3070031"/>
                  <a:pt x="3302152" y="3065215"/>
                  <a:pt x="3321760" y="3055412"/>
                </a:cubicBezTo>
                <a:cubicBezTo>
                  <a:pt x="3334888" y="3048849"/>
                  <a:pt x="3345951" y="3038768"/>
                  <a:pt x="3358397" y="3030990"/>
                </a:cubicBezTo>
                <a:cubicBezTo>
                  <a:pt x="3378526" y="3018411"/>
                  <a:pt x="3398560" y="3005609"/>
                  <a:pt x="3419459" y="2994357"/>
                </a:cubicBezTo>
                <a:cubicBezTo>
                  <a:pt x="3451517" y="2977097"/>
                  <a:pt x="3486862" y="2965708"/>
                  <a:pt x="3517158" y="2945513"/>
                </a:cubicBezTo>
                <a:cubicBezTo>
                  <a:pt x="3541583" y="2929232"/>
                  <a:pt x="3566545" y="2913729"/>
                  <a:pt x="3590432" y="2896669"/>
                </a:cubicBezTo>
                <a:cubicBezTo>
                  <a:pt x="3623557" y="2873011"/>
                  <a:pt x="3688131" y="2823403"/>
                  <a:pt x="3688131" y="2823403"/>
                </a:cubicBezTo>
                <a:cubicBezTo>
                  <a:pt x="3696272" y="2807122"/>
                  <a:pt x="3703189" y="2790168"/>
                  <a:pt x="3712555" y="2774559"/>
                </a:cubicBezTo>
                <a:cubicBezTo>
                  <a:pt x="3727658" y="2749390"/>
                  <a:pt x="3748277" y="2727546"/>
                  <a:pt x="3761405" y="2701293"/>
                </a:cubicBezTo>
                <a:cubicBezTo>
                  <a:pt x="3831276" y="2561566"/>
                  <a:pt x="3760388" y="2690535"/>
                  <a:pt x="3846891" y="2566972"/>
                </a:cubicBezTo>
                <a:cubicBezTo>
                  <a:pt x="3860503" y="2547529"/>
                  <a:pt x="3869286" y="2524904"/>
                  <a:pt x="3883528" y="2505917"/>
                </a:cubicBezTo>
                <a:cubicBezTo>
                  <a:pt x="3893891" y="2492102"/>
                  <a:pt x="3910126" y="2483337"/>
                  <a:pt x="3920165" y="2469284"/>
                </a:cubicBezTo>
                <a:cubicBezTo>
                  <a:pt x="3930746" y="2454472"/>
                  <a:pt x="3934941" y="2435876"/>
                  <a:pt x="3944590" y="2420440"/>
                </a:cubicBezTo>
                <a:cubicBezTo>
                  <a:pt x="3971208" y="2377855"/>
                  <a:pt x="3983511" y="2375550"/>
                  <a:pt x="4005652" y="2334963"/>
                </a:cubicBezTo>
                <a:cubicBezTo>
                  <a:pt x="4025078" y="2299352"/>
                  <a:pt x="4055424" y="2245795"/>
                  <a:pt x="4066714" y="2200642"/>
                </a:cubicBezTo>
                <a:cubicBezTo>
                  <a:pt x="4071748" y="2180507"/>
                  <a:pt x="4073465" y="2159610"/>
                  <a:pt x="4078926" y="2139587"/>
                </a:cubicBezTo>
                <a:cubicBezTo>
                  <a:pt x="4085700" y="2114751"/>
                  <a:pt x="4103351" y="2066321"/>
                  <a:pt x="4103351" y="2066321"/>
                </a:cubicBezTo>
                <a:cubicBezTo>
                  <a:pt x="4108794" y="2033665"/>
                  <a:pt x="4119242" y="1966129"/>
                  <a:pt x="4127775" y="1932000"/>
                </a:cubicBezTo>
                <a:cubicBezTo>
                  <a:pt x="4130897" y="1919513"/>
                  <a:pt x="4135917" y="1907578"/>
                  <a:pt x="4139988" y="1895367"/>
                </a:cubicBezTo>
                <a:cubicBezTo>
                  <a:pt x="4148129" y="1813960"/>
                  <a:pt x="4158136" y="1732719"/>
                  <a:pt x="4164412" y="1651147"/>
                </a:cubicBezTo>
                <a:cubicBezTo>
                  <a:pt x="4181319" y="1431394"/>
                  <a:pt x="4173095" y="1545357"/>
                  <a:pt x="4188837" y="1309239"/>
                </a:cubicBezTo>
                <a:cubicBezTo>
                  <a:pt x="4184766" y="1146426"/>
                  <a:pt x="4180165" y="983625"/>
                  <a:pt x="4176625" y="820800"/>
                </a:cubicBezTo>
                <a:cubicBezTo>
                  <a:pt x="4172023" y="609154"/>
                  <a:pt x="4171350" y="397411"/>
                  <a:pt x="4164412" y="185828"/>
                </a:cubicBezTo>
                <a:cubicBezTo>
                  <a:pt x="4151301" y="-214010"/>
                  <a:pt x="4152200" y="175037"/>
                  <a:pt x="4152200" y="51507"/>
                </a:cubicBezTo>
              </a:path>
            </a:pathLst>
          </a:custGeom>
          <a:ln w="76200" cmpd="sng"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233448" y="3439586"/>
            <a:ext cx="2027250" cy="3394656"/>
          </a:xfrm>
          <a:custGeom>
            <a:avLst/>
            <a:gdLst>
              <a:gd name="connsiteX0" fmla="*/ 2027250 w 2027250"/>
              <a:gd name="connsiteY0" fmla="*/ 0 h 3394656"/>
              <a:gd name="connsiteX1" fmla="*/ 2002826 w 2027250"/>
              <a:gd name="connsiteY1" fmla="*/ 97687 h 3394656"/>
              <a:gd name="connsiteX2" fmla="*/ 1990613 w 2027250"/>
              <a:gd name="connsiteY2" fmla="*/ 146531 h 3394656"/>
              <a:gd name="connsiteX3" fmla="*/ 1953976 w 2027250"/>
              <a:gd name="connsiteY3" fmla="*/ 256430 h 3394656"/>
              <a:gd name="connsiteX4" fmla="*/ 1941764 w 2027250"/>
              <a:gd name="connsiteY4" fmla="*/ 293063 h 3394656"/>
              <a:gd name="connsiteX5" fmla="*/ 1929552 w 2027250"/>
              <a:gd name="connsiteY5" fmla="*/ 341907 h 3394656"/>
              <a:gd name="connsiteX6" fmla="*/ 1905127 w 2027250"/>
              <a:gd name="connsiteY6" fmla="*/ 415173 h 3394656"/>
              <a:gd name="connsiteX7" fmla="*/ 1892915 w 2027250"/>
              <a:gd name="connsiteY7" fmla="*/ 451806 h 3394656"/>
              <a:gd name="connsiteX8" fmla="*/ 1880702 w 2027250"/>
              <a:gd name="connsiteY8" fmla="*/ 500650 h 3394656"/>
              <a:gd name="connsiteX9" fmla="*/ 1868490 w 2027250"/>
              <a:gd name="connsiteY9" fmla="*/ 561705 h 3394656"/>
              <a:gd name="connsiteX10" fmla="*/ 1856278 w 2027250"/>
              <a:gd name="connsiteY10" fmla="*/ 634971 h 3394656"/>
              <a:gd name="connsiteX11" fmla="*/ 1831853 w 2027250"/>
              <a:gd name="connsiteY11" fmla="*/ 732659 h 3394656"/>
              <a:gd name="connsiteX12" fmla="*/ 1819640 w 2027250"/>
              <a:gd name="connsiteY12" fmla="*/ 781503 h 3394656"/>
              <a:gd name="connsiteX13" fmla="*/ 1795216 w 2027250"/>
              <a:gd name="connsiteY13" fmla="*/ 854769 h 3394656"/>
              <a:gd name="connsiteX14" fmla="*/ 1746366 w 2027250"/>
              <a:gd name="connsiteY14" fmla="*/ 976879 h 3394656"/>
              <a:gd name="connsiteX15" fmla="*/ 1721942 w 2027250"/>
              <a:gd name="connsiteY15" fmla="*/ 1062356 h 3394656"/>
              <a:gd name="connsiteX16" fmla="*/ 1697517 w 2027250"/>
              <a:gd name="connsiteY16" fmla="*/ 1135622 h 3394656"/>
              <a:gd name="connsiteX17" fmla="*/ 1673092 w 2027250"/>
              <a:gd name="connsiteY17" fmla="*/ 1172255 h 3394656"/>
              <a:gd name="connsiteX18" fmla="*/ 1636455 w 2027250"/>
              <a:gd name="connsiteY18" fmla="*/ 1282154 h 3394656"/>
              <a:gd name="connsiteX19" fmla="*/ 1624243 w 2027250"/>
              <a:gd name="connsiteY19" fmla="*/ 1318787 h 3394656"/>
              <a:gd name="connsiteX20" fmla="*/ 1550969 w 2027250"/>
              <a:gd name="connsiteY20" fmla="*/ 1428686 h 3394656"/>
              <a:gd name="connsiteX21" fmla="*/ 1526544 w 2027250"/>
              <a:gd name="connsiteY21" fmla="*/ 1465319 h 3394656"/>
              <a:gd name="connsiteX22" fmla="*/ 1502119 w 2027250"/>
              <a:gd name="connsiteY22" fmla="*/ 1501952 h 3394656"/>
              <a:gd name="connsiteX23" fmla="*/ 1465482 w 2027250"/>
              <a:gd name="connsiteY23" fmla="*/ 1538585 h 3394656"/>
              <a:gd name="connsiteX24" fmla="*/ 1428845 w 2027250"/>
              <a:gd name="connsiteY24" fmla="*/ 1611851 h 3394656"/>
              <a:gd name="connsiteX25" fmla="*/ 1355571 w 2027250"/>
              <a:gd name="connsiteY25" fmla="*/ 1672906 h 3394656"/>
              <a:gd name="connsiteX26" fmla="*/ 1282297 w 2027250"/>
              <a:gd name="connsiteY26" fmla="*/ 1746172 h 3394656"/>
              <a:gd name="connsiteX27" fmla="*/ 1257872 w 2027250"/>
              <a:gd name="connsiteY27" fmla="*/ 1782805 h 3394656"/>
              <a:gd name="connsiteX28" fmla="*/ 1221235 w 2027250"/>
              <a:gd name="connsiteY28" fmla="*/ 1843860 h 3394656"/>
              <a:gd name="connsiteX29" fmla="*/ 1184598 w 2027250"/>
              <a:gd name="connsiteY29" fmla="*/ 1892704 h 3394656"/>
              <a:gd name="connsiteX30" fmla="*/ 1160173 w 2027250"/>
              <a:gd name="connsiteY30" fmla="*/ 1941548 h 3394656"/>
              <a:gd name="connsiteX31" fmla="*/ 1050262 w 2027250"/>
              <a:gd name="connsiteY31" fmla="*/ 2039236 h 3394656"/>
              <a:gd name="connsiteX32" fmla="*/ 1013625 w 2027250"/>
              <a:gd name="connsiteY32" fmla="*/ 2051447 h 3394656"/>
              <a:gd name="connsiteX33" fmla="*/ 940351 w 2027250"/>
              <a:gd name="connsiteY33" fmla="*/ 2100291 h 3394656"/>
              <a:gd name="connsiteX34" fmla="*/ 903714 w 2027250"/>
              <a:gd name="connsiteY34" fmla="*/ 2124713 h 3394656"/>
              <a:gd name="connsiteX35" fmla="*/ 879289 w 2027250"/>
              <a:gd name="connsiteY35" fmla="*/ 2161346 h 3394656"/>
              <a:gd name="connsiteX36" fmla="*/ 818227 w 2027250"/>
              <a:gd name="connsiteY36" fmla="*/ 2246823 h 3394656"/>
              <a:gd name="connsiteX37" fmla="*/ 769378 w 2027250"/>
              <a:gd name="connsiteY37" fmla="*/ 2307878 h 3394656"/>
              <a:gd name="connsiteX38" fmla="*/ 744953 w 2027250"/>
              <a:gd name="connsiteY38" fmla="*/ 2344511 h 3394656"/>
              <a:gd name="connsiteX39" fmla="*/ 659467 w 2027250"/>
              <a:gd name="connsiteY39" fmla="*/ 2429987 h 3394656"/>
              <a:gd name="connsiteX40" fmla="*/ 622830 w 2027250"/>
              <a:gd name="connsiteY40" fmla="*/ 2466620 h 3394656"/>
              <a:gd name="connsiteX41" fmla="*/ 598405 w 2027250"/>
              <a:gd name="connsiteY41" fmla="*/ 2503253 h 3394656"/>
              <a:gd name="connsiteX42" fmla="*/ 537343 w 2027250"/>
              <a:gd name="connsiteY42" fmla="*/ 2600941 h 3394656"/>
              <a:gd name="connsiteX43" fmla="*/ 512919 w 2027250"/>
              <a:gd name="connsiteY43" fmla="*/ 2649785 h 3394656"/>
              <a:gd name="connsiteX44" fmla="*/ 451857 w 2027250"/>
              <a:gd name="connsiteY44" fmla="*/ 2759684 h 3394656"/>
              <a:gd name="connsiteX45" fmla="*/ 439644 w 2027250"/>
              <a:gd name="connsiteY45" fmla="*/ 2796317 h 3394656"/>
              <a:gd name="connsiteX46" fmla="*/ 354158 w 2027250"/>
              <a:gd name="connsiteY46" fmla="*/ 2881794 h 3394656"/>
              <a:gd name="connsiteX47" fmla="*/ 293096 w 2027250"/>
              <a:gd name="connsiteY47" fmla="*/ 2967271 h 3394656"/>
              <a:gd name="connsiteX48" fmla="*/ 256459 w 2027250"/>
              <a:gd name="connsiteY48" fmla="*/ 3016115 h 3394656"/>
              <a:gd name="connsiteX49" fmla="*/ 170973 w 2027250"/>
              <a:gd name="connsiteY49" fmla="*/ 3138225 h 3394656"/>
              <a:gd name="connsiteX50" fmla="*/ 122123 w 2027250"/>
              <a:gd name="connsiteY50" fmla="*/ 3248124 h 3394656"/>
              <a:gd name="connsiteX51" fmla="*/ 73274 w 2027250"/>
              <a:gd name="connsiteY51" fmla="*/ 3321390 h 3394656"/>
              <a:gd name="connsiteX52" fmla="*/ 48849 w 2027250"/>
              <a:gd name="connsiteY52" fmla="*/ 3358023 h 3394656"/>
              <a:gd name="connsiteX53" fmla="*/ 12212 w 2027250"/>
              <a:gd name="connsiteY53" fmla="*/ 3382445 h 3394656"/>
              <a:gd name="connsiteX54" fmla="*/ 0 w 2027250"/>
              <a:gd name="connsiteY54" fmla="*/ 3394656 h 33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27250" h="3394656">
                <a:moveTo>
                  <a:pt x="2027250" y="0"/>
                </a:moveTo>
                <a:cubicBezTo>
                  <a:pt x="2002425" y="124111"/>
                  <a:pt x="2027858" y="10085"/>
                  <a:pt x="2002826" y="97687"/>
                </a:cubicBezTo>
                <a:cubicBezTo>
                  <a:pt x="1998215" y="113824"/>
                  <a:pt x="1995436" y="130456"/>
                  <a:pt x="1990613" y="146531"/>
                </a:cubicBezTo>
                <a:cubicBezTo>
                  <a:pt x="1990588" y="146616"/>
                  <a:pt x="1960096" y="238072"/>
                  <a:pt x="1953976" y="256430"/>
                </a:cubicBezTo>
                <a:cubicBezTo>
                  <a:pt x="1949905" y="268641"/>
                  <a:pt x="1944886" y="280576"/>
                  <a:pt x="1941764" y="293063"/>
                </a:cubicBezTo>
                <a:cubicBezTo>
                  <a:pt x="1937693" y="309344"/>
                  <a:pt x="1934375" y="325832"/>
                  <a:pt x="1929552" y="341907"/>
                </a:cubicBezTo>
                <a:cubicBezTo>
                  <a:pt x="1922154" y="366564"/>
                  <a:pt x="1913269" y="390751"/>
                  <a:pt x="1905127" y="415173"/>
                </a:cubicBezTo>
                <a:cubicBezTo>
                  <a:pt x="1901056" y="427384"/>
                  <a:pt x="1896037" y="439319"/>
                  <a:pt x="1892915" y="451806"/>
                </a:cubicBezTo>
                <a:cubicBezTo>
                  <a:pt x="1888844" y="468087"/>
                  <a:pt x="1884343" y="484267"/>
                  <a:pt x="1880702" y="500650"/>
                </a:cubicBezTo>
                <a:cubicBezTo>
                  <a:pt x="1876199" y="520910"/>
                  <a:pt x="1872203" y="541285"/>
                  <a:pt x="1868490" y="561705"/>
                </a:cubicBezTo>
                <a:cubicBezTo>
                  <a:pt x="1864061" y="586064"/>
                  <a:pt x="1861466" y="610762"/>
                  <a:pt x="1856278" y="634971"/>
                </a:cubicBezTo>
                <a:cubicBezTo>
                  <a:pt x="1849244" y="667791"/>
                  <a:pt x="1839995" y="700096"/>
                  <a:pt x="1831853" y="732659"/>
                </a:cubicBezTo>
                <a:cubicBezTo>
                  <a:pt x="1827782" y="748940"/>
                  <a:pt x="1824948" y="765582"/>
                  <a:pt x="1819640" y="781503"/>
                </a:cubicBezTo>
                <a:cubicBezTo>
                  <a:pt x="1811499" y="805925"/>
                  <a:pt x="1806730" y="831744"/>
                  <a:pt x="1795216" y="854769"/>
                </a:cubicBezTo>
                <a:cubicBezTo>
                  <a:pt x="1759278" y="926636"/>
                  <a:pt x="1776547" y="886346"/>
                  <a:pt x="1746366" y="976879"/>
                </a:cubicBezTo>
                <a:cubicBezTo>
                  <a:pt x="1705326" y="1099987"/>
                  <a:pt x="1767944" y="909034"/>
                  <a:pt x="1721942" y="1062356"/>
                </a:cubicBezTo>
                <a:cubicBezTo>
                  <a:pt x="1714544" y="1087013"/>
                  <a:pt x="1711798" y="1114203"/>
                  <a:pt x="1697517" y="1135622"/>
                </a:cubicBezTo>
                <a:lnTo>
                  <a:pt x="1673092" y="1172255"/>
                </a:lnTo>
                <a:lnTo>
                  <a:pt x="1636455" y="1282154"/>
                </a:lnTo>
                <a:cubicBezTo>
                  <a:pt x="1632384" y="1294365"/>
                  <a:pt x="1631384" y="1308078"/>
                  <a:pt x="1624243" y="1318787"/>
                </a:cubicBezTo>
                <a:lnTo>
                  <a:pt x="1550969" y="1428686"/>
                </a:lnTo>
                <a:lnTo>
                  <a:pt x="1526544" y="1465319"/>
                </a:lnTo>
                <a:cubicBezTo>
                  <a:pt x="1518402" y="1477530"/>
                  <a:pt x="1512497" y="1491575"/>
                  <a:pt x="1502119" y="1501952"/>
                </a:cubicBezTo>
                <a:cubicBezTo>
                  <a:pt x="1489907" y="1514163"/>
                  <a:pt x="1476539" y="1525318"/>
                  <a:pt x="1465482" y="1538585"/>
                </a:cubicBezTo>
                <a:cubicBezTo>
                  <a:pt x="1369399" y="1653873"/>
                  <a:pt x="1502285" y="1501704"/>
                  <a:pt x="1428845" y="1611851"/>
                </a:cubicBezTo>
                <a:cubicBezTo>
                  <a:pt x="1398471" y="1657407"/>
                  <a:pt x="1392435" y="1640142"/>
                  <a:pt x="1355571" y="1672906"/>
                </a:cubicBezTo>
                <a:cubicBezTo>
                  <a:pt x="1329754" y="1695852"/>
                  <a:pt x="1301458" y="1717434"/>
                  <a:pt x="1282297" y="1746172"/>
                </a:cubicBezTo>
                <a:cubicBezTo>
                  <a:pt x="1274155" y="1758383"/>
                  <a:pt x="1265651" y="1770360"/>
                  <a:pt x="1257872" y="1782805"/>
                </a:cubicBezTo>
                <a:cubicBezTo>
                  <a:pt x="1245292" y="1802931"/>
                  <a:pt x="1234402" y="1824112"/>
                  <a:pt x="1221235" y="1843860"/>
                </a:cubicBezTo>
                <a:cubicBezTo>
                  <a:pt x="1209945" y="1860794"/>
                  <a:pt x="1195386" y="1875446"/>
                  <a:pt x="1184598" y="1892704"/>
                </a:cubicBezTo>
                <a:cubicBezTo>
                  <a:pt x="1174949" y="1908140"/>
                  <a:pt x="1171545" y="1927334"/>
                  <a:pt x="1160173" y="1941548"/>
                </a:cubicBezTo>
                <a:cubicBezTo>
                  <a:pt x="1138594" y="1968518"/>
                  <a:pt x="1089262" y="2019738"/>
                  <a:pt x="1050262" y="2039236"/>
                </a:cubicBezTo>
                <a:cubicBezTo>
                  <a:pt x="1038748" y="2044992"/>
                  <a:pt x="1024878" y="2045196"/>
                  <a:pt x="1013625" y="2051447"/>
                </a:cubicBezTo>
                <a:cubicBezTo>
                  <a:pt x="987964" y="2065701"/>
                  <a:pt x="964776" y="2084010"/>
                  <a:pt x="940351" y="2100291"/>
                </a:cubicBezTo>
                <a:lnTo>
                  <a:pt x="903714" y="2124713"/>
                </a:lnTo>
                <a:cubicBezTo>
                  <a:pt x="895572" y="2136924"/>
                  <a:pt x="887820" y="2149404"/>
                  <a:pt x="879289" y="2161346"/>
                </a:cubicBezTo>
                <a:cubicBezTo>
                  <a:pt x="803550" y="2267369"/>
                  <a:pt x="875789" y="2160490"/>
                  <a:pt x="818227" y="2246823"/>
                </a:cubicBezTo>
                <a:cubicBezTo>
                  <a:pt x="794453" y="2318138"/>
                  <a:pt x="824616" y="2252646"/>
                  <a:pt x="769378" y="2307878"/>
                </a:cubicBezTo>
                <a:cubicBezTo>
                  <a:pt x="759000" y="2318255"/>
                  <a:pt x="754772" y="2333603"/>
                  <a:pt x="744953" y="2344511"/>
                </a:cubicBezTo>
                <a:cubicBezTo>
                  <a:pt x="717995" y="2374461"/>
                  <a:pt x="687962" y="2401495"/>
                  <a:pt x="659467" y="2429987"/>
                </a:cubicBezTo>
                <a:cubicBezTo>
                  <a:pt x="647255" y="2442198"/>
                  <a:pt x="632410" y="2452251"/>
                  <a:pt x="622830" y="2466620"/>
                </a:cubicBezTo>
                <a:lnTo>
                  <a:pt x="598405" y="2503253"/>
                </a:lnTo>
                <a:cubicBezTo>
                  <a:pt x="573268" y="2578659"/>
                  <a:pt x="603716" y="2501392"/>
                  <a:pt x="537343" y="2600941"/>
                </a:cubicBezTo>
                <a:cubicBezTo>
                  <a:pt x="527245" y="2616087"/>
                  <a:pt x="521760" y="2633873"/>
                  <a:pt x="512919" y="2649785"/>
                </a:cubicBezTo>
                <a:cubicBezTo>
                  <a:pt x="483967" y="2701893"/>
                  <a:pt x="473820" y="2708445"/>
                  <a:pt x="451857" y="2759684"/>
                </a:cubicBezTo>
                <a:cubicBezTo>
                  <a:pt x="446786" y="2771515"/>
                  <a:pt x="447685" y="2786266"/>
                  <a:pt x="439644" y="2796317"/>
                </a:cubicBezTo>
                <a:cubicBezTo>
                  <a:pt x="414469" y="2827782"/>
                  <a:pt x="378338" y="2849558"/>
                  <a:pt x="354158" y="2881794"/>
                </a:cubicBezTo>
                <a:cubicBezTo>
                  <a:pt x="234423" y="3041424"/>
                  <a:pt x="382384" y="2842282"/>
                  <a:pt x="293096" y="2967271"/>
                </a:cubicBezTo>
                <a:cubicBezTo>
                  <a:pt x="281265" y="2983832"/>
                  <a:pt x="268131" y="2999442"/>
                  <a:pt x="256459" y="3016115"/>
                </a:cubicBezTo>
                <a:cubicBezTo>
                  <a:pt x="151215" y="3166448"/>
                  <a:pt x="256498" y="3024205"/>
                  <a:pt x="170973" y="3138225"/>
                </a:cubicBezTo>
                <a:cubicBezTo>
                  <a:pt x="141906" y="3225414"/>
                  <a:pt x="160829" y="3190072"/>
                  <a:pt x="122123" y="3248124"/>
                </a:cubicBezTo>
                <a:cubicBezTo>
                  <a:pt x="100662" y="3312502"/>
                  <a:pt x="124095" y="3260412"/>
                  <a:pt x="73274" y="3321390"/>
                </a:cubicBezTo>
                <a:cubicBezTo>
                  <a:pt x="63878" y="3332664"/>
                  <a:pt x="59227" y="3347646"/>
                  <a:pt x="48849" y="3358023"/>
                </a:cubicBezTo>
                <a:cubicBezTo>
                  <a:pt x="38470" y="3368401"/>
                  <a:pt x="23954" y="3373639"/>
                  <a:pt x="12212" y="3382445"/>
                </a:cubicBezTo>
                <a:cubicBezTo>
                  <a:pt x="7607" y="3385899"/>
                  <a:pt x="4071" y="3390586"/>
                  <a:pt x="0" y="3394656"/>
                </a:cubicBezTo>
              </a:path>
            </a:pathLst>
          </a:cu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1857" y="512862"/>
            <a:ext cx="2581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Document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02281" y="402963"/>
            <a:ext cx="19562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Column</a:t>
            </a:r>
          </a:p>
          <a:p>
            <a:r>
              <a:rPr lang="en-US" sz="4400" dirty="0" smtClean="0"/>
              <a:t>Family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6312" y="5055519"/>
            <a:ext cx="1600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Graph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31579" y="5824960"/>
            <a:ext cx="2438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Key Value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4623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019" y="15595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Customer Insight</a:t>
            </a:r>
          </a:p>
        </p:txBody>
      </p:sp>
      <p:pic>
        <p:nvPicPr>
          <p:cNvPr id="4" name="Picture 3" descr="walmart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032"/>
            <a:ext cx="5239991" cy="1532488"/>
          </a:xfrm>
          <a:prstGeom prst="rect">
            <a:avLst/>
          </a:prstGeom>
        </p:spPr>
      </p:pic>
      <p:pic>
        <p:nvPicPr>
          <p:cNvPr id="5" name="Picture 4" descr="netflix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24" y="4181823"/>
            <a:ext cx="4271376" cy="24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Next Netflix Series?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9110" y="2668158"/>
            <a:ext cx="325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British Shows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4733968" y="4310101"/>
            <a:ext cx="3172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Kevin Spacey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064822" y="5759630"/>
            <a:ext cx="3308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David Fincher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3810267" y="1693364"/>
            <a:ext cx="3868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Political Dramas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6265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Of Cards?</a:t>
            </a:r>
            <a:endParaRPr lang="en-US" dirty="0"/>
          </a:p>
        </p:txBody>
      </p:sp>
      <p:pic>
        <p:nvPicPr>
          <p:cNvPr id="4" name="Picture 3" descr="carr-graphic-popu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8" b="5914"/>
          <a:stretch/>
        </p:blipFill>
        <p:spPr>
          <a:xfrm>
            <a:off x="2683113" y="1721750"/>
            <a:ext cx="3606800" cy="36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08310" y="1424231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9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8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I Do This?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74" y="2464078"/>
            <a:ext cx="5328761" cy="3470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Forecasting trends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4752" y="1417638"/>
            <a:ext cx="40848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 Insight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1335" y="3796994"/>
            <a:ext cx="4296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Healthcare trends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7651" y="5208039"/>
            <a:ext cx="4351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Closer To Home….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1742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001" y="426835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Evade The Hype…..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8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start with the data….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Start with a need… use data as a 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Is your data really big? </a:t>
            </a:r>
          </a:p>
          <a:p>
            <a:pPr marL="0" indent="0">
              <a:buNone/>
            </a:pPr>
            <a:r>
              <a:rPr lang="en-US" dirty="0" smtClean="0"/>
              <a:t>Does the insight your data could provide really matter?</a:t>
            </a:r>
          </a:p>
          <a:p>
            <a:pPr marL="0" indent="0">
              <a:buNone/>
            </a:pPr>
            <a:r>
              <a:rPr lang="en-US" dirty="0" smtClean="0"/>
              <a:t>Are you ready for the volume you will get if you collect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Director R&amp;D</a:t>
            </a:r>
            <a:r>
              <a:rPr lang="en-US" dirty="0"/>
              <a:t> </a:t>
            </a:r>
            <a:r>
              <a:rPr lang="en-US" dirty="0" smtClean="0"/>
              <a:t>@ Paige 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ti_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045" y="-327809"/>
            <a:ext cx="10323562" cy="7665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20" y="1739934"/>
            <a:ext cx="8229600" cy="1143000"/>
          </a:xfrm>
        </p:spPr>
        <p:txBody>
          <a:bodyPr/>
          <a:lstStyle/>
          <a:p>
            <a:r>
              <a:rPr lang="en-US" dirty="0" smtClean="0"/>
              <a:t>Be a Skeptic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8146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4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4" y="785365"/>
            <a:ext cx="8003466" cy="57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iti-mortality-rate-infant-per-1-000-live-births-wb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4" y="1148422"/>
            <a:ext cx="8728585" cy="39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4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ex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4" y="785365"/>
            <a:ext cx="8003466" cy="57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2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38094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2349" y="1905000"/>
            <a:ext cx="6400800" cy="34747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Research and Development \ </a:t>
            </a:r>
          </a:p>
          <a:p>
            <a:pPr marL="0" indent="0">
              <a:buNone/>
            </a:pPr>
            <a:r>
              <a:rPr lang="en-US" dirty="0" smtClean="0"/>
              <a:t>Paige Technologies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jonathanfmills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Jonathanfmills.com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6298" r="18446" b="487"/>
          <a:stretch/>
        </p:blipFill>
        <p:spPr>
          <a:xfrm>
            <a:off x="5257800" y="3124200"/>
            <a:ext cx="3700298" cy="34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97918"/>
            <a:ext cx="9144000" cy="590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Big </a:t>
            </a:r>
            <a:r>
              <a:rPr lang="en-US" sz="5400" dirty="0"/>
              <a:t>data is like teenage sex: everyone talks about it, nobody really knows how to do it</a:t>
            </a:r>
            <a:r>
              <a:rPr lang="en-US" sz="5400" dirty="0" smtClean="0"/>
              <a:t>,</a:t>
            </a:r>
          </a:p>
          <a:p>
            <a:pPr algn="ctr"/>
            <a:endParaRPr lang="en-US" sz="5400" dirty="0" smtClean="0"/>
          </a:p>
          <a:p>
            <a:pPr algn="ctr"/>
            <a:r>
              <a:rPr lang="en-US" sz="5400" dirty="0" smtClean="0"/>
              <a:t>everyone </a:t>
            </a:r>
            <a:r>
              <a:rPr lang="en-US" sz="5400" dirty="0"/>
              <a:t>thinks everyone else is doing it, so everyone claims they are doing it...</a:t>
            </a:r>
          </a:p>
        </p:txBody>
      </p:sp>
    </p:spTree>
    <p:extLst>
      <p:ext uri="{BB962C8B-B14F-4D97-AF65-F5344CB8AC3E}">
        <p14:creationId xmlns:p14="http://schemas.microsoft.com/office/powerpoint/2010/main" val="248942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rends-graph-blo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9" y="1417637"/>
            <a:ext cx="6834713" cy="42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" y="1746681"/>
            <a:ext cx="3714751" cy="1311901"/>
          </a:xfrm>
          <a:prstGeom prst="rect">
            <a:avLst/>
          </a:prstGeom>
        </p:spPr>
      </p:pic>
      <p:pic>
        <p:nvPicPr>
          <p:cNvPr id="5" name="Picture 4" descr="amazon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4255737"/>
            <a:ext cx="4984750" cy="146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Slq</a:t>
            </a:r>
            <a:r>
              <a:rPr lang="en-US" dirty="0" smtClean="0"/>
              <a:t> Server can handle databases over 3 PB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9671</TotalTime>
  <Words>918</Words>
  <Application>Microsoft Macintosh PowerPoint</Application>
  <PresentationFormat>On-screen Show (4:3)</PresentationFormat>
  <Paragraphs>219</Paragraphs>
  <Slides>55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Demystifying Big Data</vt:lpstr>
      <vt:lpstr>PowerPoint Presentation</vt:lpstr>
      <vt:lpstr>Conference Mobile App</vt:lpstr>
      <vt:lpstr>Fun Stuff Downstairs</vt:lpstr>
      <vt:lpstr>Who Is This Guy?</vt:lpstr>
      <vt:lpstr>PowerPoint Presentation</vt:lpstr>
      <vt:lpstr>Why Big Data?</vt:lpstr>
      <vt:lpstr>PowerPoint Presentation</vt:lpstr>
      <vt:lpstr>PowerPoint Presentation</vt:lpstr>
      <vt:lpstr>PowerPoint Presentation</vt:lpstr>
      <vt:lpstr>PowerPoint Presentation</vt:lpstr>
      <vt:lpstr>What Is Big Data?</vt:lpstr>
      <vt:lpstr>PowerPoint Presentation</vt:lpstr>
      <vt:lpstr>PowerPoint Presentation</vt:lpstr>
      <vt:lpstr>PowerPoint Presentation</vt:lpstr>
      <vt:lpstr>PowerPoint Presentation</vt:lpstr>
      <vt:lpstr>Map Reduce </vt:lpstr>
      <vt:lpstr>Map Reduce?</vt:lpstr>
      <vt:lpstr>PowerPoint Presentation</vt:lpstr>
      <vt:lpstr>PowerPoint Presentation</vt:lpstr>
      <vt:lpstr>But it doesn’t end there….</vt:lpstr>
      <vt:lpstr>PowerPoint Presentation</vt:lpstr>
      <vt:lpstr>Hadoop vs NoSql</vt:lpstr>
      <vt:lpstr>Why is it called NoSql?</vt:lpstr>
      <vt:lpstr>PowerPoint Presentation</vt:lpstr>
      <vt:lpstr>NoSql Characteristics</vt:lpstr>
      <vt:lpstr>PowerPoint Presentation</vt:lpstr>
      <vt:lpstr>PowerPoint Presentation</vt:lpstr>
      <vt:lpstr>PowerPoint Presentation</vt:lpstr>
      <vt:lpstr>PowerPoint Presentation</vt:lpstr>
      <vt:lpstr>Key-Value</vt:lpstr>
      <vt:lpstr>Column Family</vt:lpstr>
      <vt:lpstr>Document</vt:lpstr>
      <vt:lpstr>Document</vt:lpstr>
      <vt:lpstr>Document</vt:lpstr>
      <vt:lpstr>Graph DBS</vt:lpstr>
      <vt:lpstr>Graph DBS</vt:lpstr>
      <vt:lpstr>PowerPoint Presentation</vt:lpstr>
      <vt:lpstr>PowerPoint Presentation</vt:lpstr>
      <vt:lpstr>PowerPoint Presentation</vt:lpstr>
      <vt:lpstr>Why Would I Do This?  </vt:lpstr>
      <vt:lpstr>What Is The Next Netflix Series?</vt:lpstr>
      <vt:lpstr>House Of Cards?</vt:lpstr>
      <vt:lpstr>Why Would I Do This?  </vt:lpstr>
      <vt:lpstr>Why Would I Do This?  </vt:lpstr>
      <vt:lpstr>Why Would I Do This?  </vt:lpstr>
      <vt:lpstr>Why Should I Care?</vt:lpstr>
      <vt:lpstr>Don’t start with the data….</vt:lpstr>
      <vt:lpstr>Why Should I Care? </vt:lpstr>
      <vt:lpstr>Be a Skeptic</vt:lpstr>
      <vt:lpstr>PowerPoint Presentation</vt:lpstr>
      <vt:lpstr>PowerPoint Presentation</vt:lpstr>
      <vt:lpstr>PowerPoint Presentation</vt:lpstr>
      <vt:lpstr>Questions?</vt:lpstr>
      <vt:lpstr>Who Is This Guy?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Jonathan Mills</dc:creator>
  <cp:lastModifiedBy>Jon</cp:lastModifiedBy>
  <cp:revision>41</cp:revision>
  <dcterms:created xsi:type="dcterms:W3CDTF">2013-11-14T16:40:58Z</dcterms:created>
  <dcterms:modified xsi:type="dcterms:W3CDTF">2014-11-14T14:25:30Z</dcterms:modified>
</cp:coreProperties>
</file>